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97" r:id="rId2"/>
  </p:sldMasterIdLst>
  <p:notesMasterIdLst>
    <p:notesMasterId r:id="rId15"/>
  </p:notesMasterIdLst>
  <p:sldIdLst>
    <p:sldId id="257" r:id="rId3"/>
    <p:sldId id="266" r:id="rId4"/>
    <p:sldId id="270" r:id="rId5"/>
    <p:sldId id="271" r:id="rId6"/>
    <p:sldId id="269" r:id="rId7"/>
    <p:sldId id="272" r:id="rId8"/>
    <p:sldId id="274" r:id="rId9"/>
    <p:sldId id="275" r:id="rId10"/>
    <p:sldId id="276" r:id="rId11"/>
    <p:sldId id="277" r:id="rId12"/>
    <p:sldId id="278" r:id="rId13"/>
    <p:sldId id="279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600" b="1" kern="1200">
        <a:solidFill>
          <a:srgbClr val="000099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rgbClr val="000099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rgbClr val="000099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rgbClr val="000099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rgbClr val="000099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3600" b="1" kern="1200">
        <a:solidFill>
          <a:srgbClr val="000099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3600" b="1" kern="1200">
        <a:solidFill>
          <a:srgbClr val="000099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3600" b="1" kern="1200">
        <a:solidFill>
          <a:srgbClr val="000099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3600" b="1" kern="1200">
        <a:solidFill>
          <a:srgbClr val="000099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D1"/>
    <a:srgbClr val="0F64FF"/>
    <a:srgbClr val="2064DD"/>
    <a:srgbClr val="0000CF"/>
    <a:srgbClr val="1B7498"/>
    <a:srgbClr val="1A5A85"/>
    <a:srgbClr val="206597"/>
    <a:srgbClr val="16659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B787DE5A-B0E4-43DA-9EF8-D42EDACBEC9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311883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 bwMode="auto">
          <a:xfrm>
            <a:off x="0" y="6477000"/>
            <a:ext cx="9144000" cy="3810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66598"/>
          </a:solidFill>
          <a:ln w="3175" cap="flat" cmpd="sng" algn="ctr">
            <a:solidFill>
              <a:srgbClr val="1A5A8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</a:endParaRPr>
          </a:p>
        </p:txBody>
      </p:sp>
      <p:pic>
        <p:nvPicPr>
          <p:cNvPr id="5" name="Picture 9" descr="Bloor_25_rev.ai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75" y="333375"/>
            <a:ext cx="555625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-107" charset="2"/>
              <a:buNone/>
              <a:defRPr>
                <a:solidFill>
                  <a:srgbClr val="FF9933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B3ECDD-4BCD-4E98-9C42-3296B1508983}" type="datetime1">
              <a:rPr lang="en-GB"/>
              <a:pPr/>
              <a:t>25/05/2014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FFF8F-72A9-4B33-988C-87CBD10C235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C47E46-165C-487A-A59C-3677DD081C24}" type="datetime1">
              <a:rPr lang="en-GB"/>
              <a:pPr/>
              <a:t>25/05/2014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2679A-8DB9-4F98-BCDA-7174F72CAD8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0D8B79-15B3-4B5F-800A-72E33626EB10}" type="datetime1">
              <a:rPr lang="en-GB"/>
              <a:pPr/>
              <a:t>25/05/2014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15130-B3EA-482B-B7F2-ECF49913953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AD106F-A231-4693-86DD-8F96F30903B2}" type="datetime1">
              <a:rPr lang="en-GB"/>
              <a:pPr/>
              <a:t>25/05/2014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B539A-A846-41B3-BC39-D10BC9196F5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6842BC-EC91-47B2-950A-AE03F0B35E87}" type="datetime1">
              <a:rPr lang="en-GB"/>
              <a:pPr/>
              <a:t>25/05/2014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9EE41-AC3E-4FB0-A2AD-5240C9FE8C7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C47309-C18F-4DDD-A98A-359BA64035C1}" type="datetime1">
              <a:rPr lang="en-GB"/>
              <a:pPr/>
              <a:t>25/05/2014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FE08A-1DF9-4CF2-9C3B-C7D8F3BE9A6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E006D5-42EE-4B0C-BBF3-3F7617E8037D}" type="datetime1">
              <a:rPr lang="en-GB"/>
              <a:pPr/>
              <a:t>25/05/2014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E6F0A-B2CF-4CD4-86FF-6B41045F771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52400"/>
            <a:ext cx="5943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2075F-DE3C-4263-91A5-4CFD3CF1C541}" type="datetime1">
              <a:rPr lang="en-GB"/>
              <a:pPr/>
              <a:t>25/05/2014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0FC16-2EF2-4A19-AAB3-9BCFF710BEC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6D06E2-39A7-4526-8389-352B233E3377}" type="datetime1">
              <a:rPr lang="en-GB"/>
              <a:pPr/>
              <a:t>25/05/2014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53CD7-B526-4C42-A9C0-382DD7CF0E3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6E5177-0C92-4996-8251-22071312168D}" type="datetime1">
              <a:rPr lang="en-GB"/>
              <a:pPr/>
              <a:t>25/05/2014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243F4-4F5C-4E5E-914D-29FE3220A10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25B708-55D8-43E9-99FF-8AF0C1849748}" type="datetime1">
              <a:rPr lang="en-GB"/>
              <a:pPr/>
              <a:t>25/05/2014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B4F2C-7458-4692-8ECC-15DB8C46B2F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 Same Side Corner Rectangle 13"/>
          <p:cNvSpPr>
            <a:spLocks/>
          </p:cNvSpPr>
          <p:nvPr/>
        </p:nvSpPr>
        <p:spPr bwMode="auto">
          <a:xfrm rot="10800000">
            <a:off x="0" y="0"/>
            <a:ext cx="9144000" cy="914400"/>
          </a:xfrm>
          <a:custGeom>
            <a:avLst/>
            <a:gdLst>
              <a:gd name="T0" fmla="*/ 457200 w 9144000"/>
              <a:gd name="T1" fmla="*/ 0 h 914400"/>
              <a:gd name="T2" fmla="*/ 8686800 w 9144000"/>
              <a:gd name="T3" fmla="*/ 0 h 914400"/>
              <a:gd name="T4" fmla="*/ 9144000 w 9144000"/>
              <a:gd name="T5" fmla="*/ 457200 h 914400"/>
              <a:gd name="T6" fmla="*/ 9144000 w 9144000"/>
              <a:gd name="T7" fmla="*/ 914400 h 914400"/>
              <a:gd name="T8" fmla="*/ 9144000 w 9144000"/>
              <a:gd name="T9" fmla="*/ 914400 h 914400"/>
              <a:gd name="T10" fmla="*/ 0 w 9144000"/>
              <a:gd name="T11" fmla="*/ 914400 h 914400"/>
              <a:gd name="T12" fmla="*/ 0 w 9144000"/>
              <a:gd name="T13" fmla="*/ 914400 h 914400"/>
              <a:gd name="T14" fmla="*/ 0 w 9144000"/>
              <a:gd name="T15" fmla="*/ 457200 h 914400"/>
              <a:gd name="T16" fmla="*/ 457200 w 9144000"/>
              <a:gd name="T17" fmla="*/ 0 h 9144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144000" h="914400">
                <a:moveTo>
                  <a:pt x="457200" y="0"/>
                </a:moveTo>
                <a:lnTo>
                  <a:pt x="8686800" y="0"/>
                </a:lnTo>
                <a:cubicBezTo>
                  <a:pt x="8939305" y="0"/>
                  <a:pt x="9144000" y="204695"/>
                  <a:pt x="9144000" y="457200"/>
                </a:cubicBezTo>
                <a:lnTo>
                  <a:pt x="9144000" y="914400"/>
                </a:lnTo>
                <a:lnTo>
                  <a:pt x="0" y="914400"/>
                </a:lnTo>
                <a:lnTo>
                  <a:pt x="0" y="457200"/>
                </a:ln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solidFill>
            <a:srgbClr val="166598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dist="38100" dir="5400000" algn="tl" rotWithShape="0">
              <a:srgbClr val="000000">
                <a:alpha val="53000"/>
              </a:srgbClr>
            </a:outerShdw>
          </a:effectLst>
        </p:spPr>
        <p:txBody>
          <a:bodyPr anchor="ctr"/>
          <a:lstStyle/>
          <a:p>
            <a:endParaRPr lang="en-GB"/>
          </a:p>
        </p:txBody>
      </p:sp>
      <p:sp>
        <p:nvSpPr>
          <p:cNvPr id="13" name="Round Same Side Corner Rectangle 12"/>
          <p:cNvSpPr/>
          <p:nvPr/>
        </p:nvSpPr>
        <p:spPr bwMode="auto">
          <a:xfrm>
            <a:off x="0" y="6477000"/>
            <a:ext cx="9144000" cy="3810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66598"/>
          </a:solidFill>
          <a:ln w="3175" cap="flat" cmpd="sng" algn="ctr">
            <a:solidFill>
              <a:srgbClr val="1A5A8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+mn-ea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95600" y="152400"/>
            <a:ext cx="594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30" name="Text Box 10"/>
          <p:cNvSpPr txBox="1">
            <a:spLocks noChangeArrowheads="1"/>
          </p:cNvSpPr>
          <p:nvPr/>
        </p:nvSpPr>
        <p:spPr bwMode="auto">
          <a:xfrm>
            <a:off x="5181600" y="6505575"/>
            <a:ext cx="3886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rgbClr val="000099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 b="1">
                <a:solidFill>
                  <a:srgbClr val="000099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600" b="1">
                <a:solidFill>
                  <a:srgbClr val="000099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600" b="1">
                <a:solidFill>
                  <a:srgbClr val="000099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600" b="1">
                <a:solidFill>
                  <a:srgbClr val="000099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99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99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99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0099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sz="1200" b="0" i="1" smtClean="0">
                <a:solidFill>
                  <a:schemeClr val="bg1"/>
                </a:solidFill>
                <a:latin typeface="DIN-Regular" charset="0"/>
              </a:rPr>
              <a:t>telling the right story</a:t>
            </a: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0" y="6543675"/>
            <a:ext cx="30480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700" b="0" i="1">
                <a:solidFill>
                  <a:schemeClr val="bg1"/>
                </a:solidFill>
                <a:latin typeface="DIN-Regular" charset="0"/>
              </a:rPr>
              <a:t>Confidential © Bloor Research 2014</a:t>
            </a:r>
          </a:p>
        </p:txBody>
      </p:sp>
      <p:pic>
        <p:nvPicPr>
          <p:cNvPr id="1032" name="Picture 1" descr="Bloor_25_rev.ai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50825" y="30163"/>
            <a:ext cx="2592388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DIN-Regular" pitchFamily="-107" charset="0"/>
          <a:ea typeface="ＭＳ Ｐゴシック" pitchFamily="-65" charset="-128"/>
          <a:cs typeface="ＭＳ Ｐゴシック" pitchFamily="-65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DIN-Regular" pitchFamily="-107" charset="0"/>
          <a:ea typeface="ＭＳ Ｐゴシック" pitchFamily="-65" charset="-128"/>
          <a:cs typeface="ＭＳ Ｐゴシック" pitchFamily="-65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DIN-Regular" pitchFamily="-107" charset="0"/>
          <a:ea typeface="ＭＳ Ｐゴシック" pitchFamily="-65" charset="-128"/>
          <a:cs typeface="ＭＳ Ｐゴシック" pitchFamily="-65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DIN-Regular" pitchFamily="-107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DIN-Regular" pitchFamily="-107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DIN-Regular" pitchFamily="-107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DIN-Regular" pitchFamily="-107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DIN-Regular" pitchFamily="-107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9933"/>
        </a:buClr>
        <a:buSzPct val="90000"/>
        <a:buBlip>
          <a:blip r:embed="rId15"/>
        </a:buBlip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9933"/>
        </a:buClr>
        <a:buSzPct val="85000"/>
        <a:buBlip>
          <a:blip r:embed="rId15"/>
        </a:buBlip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9933"/>
        </a:buClr>
        <a:buSzPct val="75000"/>
        <a:buBlip>
          <a:blip r:embed="rId15"/>
        </a:buBlip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pitchFamily="-107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pitchFamily="-107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pitchFamily="-107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EB3B17FD-3E42-40DF-B12A-E6981E8FDBBC}" type="datetime1">
              <a:rPr lang="en-GB"/>
              <a:pPr/>
              <a:t>25/05/2014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D49C63A-92F0-41AD-9F1F-A570A22EAAF1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74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50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647825"/>
          </a:xfrm>
        </p:spPr>
        <p:txBody>
          <a:bodyPr/>
          <a:lstStyle/>
          <a:p>
            <a:pPr eaLnBrk="1" hangingPunct="1"/>
            <a:r>
              <a:rPr lang="en-GB" dirty="0" smtClean="0">
                <a:ea typeface="ＭＳ Ｐゴシック" charset="-128"/>
              </a:rPr>
              <a:t>Navigating MAS TRM</a:t>
            </a:r>
          </a:p>
        </p:txBody>
      </p:sp>
      <p:sp>
        <p:nvSpPr>
          <p:cNvPr id="16387" name="Subtitle 51"/>
          <p:cNvSpPr>
            <a:spLocks noGrp="1"/>
          </p:cNvSpPr>
          <p:nvPr>
            <p:ph type="subTitle" idx="1"/>
          </p:nvPr>
        </p:nvSpPr>
        <p:spPr>
          <a:xfrm>
            <a:off x="1403350" y="4221163"/>
            <a:ext cx="6400800" cy="1752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GB" dirty="0" smtClean="0">
                <a:ea typeface="ＭＳ Ｐゴシック" charset="-128"/>
              </a:rPr>
              <a:t>Fran Howarth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GB" dirty="0" smtClean="0">
                <a:ea typeface="ＭＳ Ｐゴシック" charset="-128"/>
              </a:rPr>
              <a:t>Senior analyst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GB" dirty="0" smtClean="0">
                <a:ea typeface="ＭＳ Ｐゴシック" charset="-128"/>
              </a:rPr>
              <a:t>Bloor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Managing internal threats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Never alone principle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Segregation of duties principle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Access control principle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Managing external risks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GB" sz="2800" dirty="0" smtClean="0"/>
              <a:t>Manage the attack surface and protect from outsiders</a:t>
            </a:r>
          </a:p>
          <a:p>
            <a:pPr>
              <a:spcAft>
                <a:spcPts val="2400"/>
              </a:spcAft>
            </a:pPr>
            <a:r>
              <a:rPr lang="en-GB" sz="2800" dirty="0" smtClean="0"/>
              <a:t>Protection for network, endpoints, cloud and virtual resources</a:t>
            </a:r>
          </a:p>
          <a:p>
            <a:pPr>
              <a:spcAft>
                <a:spcPts val="2400"/>
              </a:spcAft>
            </a:pPr>
            <a:r>
              <a:rPr lang="en-GB" sz="2800" dirty="0" smtClean="0"/>
              <a:t>Identify security threats and vulnerabilities, prioritise threats, manage, remediate and report on risk</a:t>
            </a:r>
            <a:endParaRPr lang="en-GB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Establish a checklist of:</a:t>
            </a:r>
          </a:p>
          <a:p>
            <a:pPr lvl="1"/>
            <a:r>
              <a:rPr lang="en-GB" sz="2400" dirty="0" smtClean="0"/>
              <a:t>All key IT-related matters and decisions, which the board and senior management must oversee</a:t>
            </a:r>
          </a:p>
          <a:p>
            <a:pPr lvl="1"/>
            <a:r>
              <a:rPr lang="en-GB" sz="2400" dirty="0" smtClean="0"/>
              <a:t>Key issues or matters to be considered</a:t>
            </a:r>
          </a:p>
          <a:p>
            <a:pPr lvl="1"/>
            <a:r>
              <a:rPr lang="en-GB" sz="2400" dirty="0" smtClean="0"/>
              <a:t>Key contractual terms for negotiation of future IT contracts</a:t>
            </a:r>
          </a:p>
          <a:p>
            <a:r>
              <a:rPr lang="en-GB" sz="2800" dirty="0" smtClean="0"/>
              <a:t>Establish a dedicated compliance team</a:t>
            </a:r>
          </a:p>
          <a:p>
            <a:r>
              <a:rPr lang="en-GB" sz="2800" dirty="0" smtClean="0"/>
              <a:t>Establish a dedicated incident preparedness and response team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732240" y="6237312"/>
            <a:ext cx="23455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i="1" dirty="0" smtClean="0"/>
              <a:t>Source: </a:t>
            </a:r>
            <a:r>
              <a:rPr lang="en-GB" sz="1100" i="1" dirty="0" err="1" smtClean="0"/>
              <a:t>Pinsent</a:t>
            </a:r>
            <a:r>
              <a:rPr lang="en-GB" sz="1100" i="1" dirty="0" smtClean="0"/>
              <a:t> Masons </a:t>
            </a:r>
            <a:r>
              <a:rPr lang="en-GB" sz="1100" i="1" dirty="0" err="1" smtClean="0"/>
              <a:t>MPillay</a:t>
            </a:r>
            <a:endParaRPr lang="en-GB" sz="11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importance of Singapore</a:t>
            </a:r>
            <a:endParaRPr lang="en-GB" dirty="0"/>
          </a:p>
        </p:txBody>
      </p:sp>
      <p:pic>
        <p:nvPicPr>
          <p:cNvPr id="30722" name="Picture 2" descr="File:Singapore Evening Skyli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9592" y="2276872"/>
            <a:ext cx="7620000" cy="3810000"/>
          </a:xfrm>
          <a:prstGeom prst="rect">
            <a:avLst/>
          </a:prstGeom>
          <a:noFill/>
        </p:spPr>
      </p:pic>
      <p:grpSp>
        <p:nvGrpSpPr>
          <p:cNvPr id="3" name="Group 2"/>
          <p:cNvGrpSpPr/>
          <p:nvPr/>
        </p:nvGrpSpPr>
        <p:grpSpPr>
          <a:xfrm>
            <a:off x="1547664" y="1268760"/>
            <a:ext cx="6270080" cy="781051"/>
            <a:chOff x="1595636" y="1268760"/>
            <a:chExt cx="6270080" cy="781051"/>
          </a:xfrm>
        </p:grpSpPr>
        <p:pic>
          <p:nvPicPr>
            <p:cNvPr id="4" name="Picture 2" descr="Monetary Authority of Singapor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95636" y="1268760"/>
              <a:ext cx="2400300" cy="781051"/>
            </a:xfrm>
            <a:prstGeom prst="rect">
              <a:avLst/>
            </a:prstGeom>
            <a:noFill/>
          </p:spPr>
        </p:pic>
        <p:pic>
          <p:nvPicPr>
            <p:cNvPr id="30724" name="Picture 4" descr="http://www.mas.gov.sg/assets/images/TrustSg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436096" y="1268760"/>
              <a:ext cx="2429620" cy="746327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Singapore as a financial centre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Aft>
                <a:spcPts val="1800"/>
              </a:spcAft>
              <a:buNone/>
            </a:pPr>
            <a:r>
              <a:rPr lang="en-GB" dirty="0" smtClean="0"/>
              <a:t>	Singapore’s value proposition as a financial centre rests on: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Smart regulation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A diverse ecosystem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A pan-Asian focus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A deep talent pool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Guidelines were issued June 2013</a:t>
            </a:r>
          </a:p>
          <a:p>
            <a:pPr>
              <a:spcAft>
                <a:spcPts val="4200"/>
              </a:spcAft>
            </a:pPr>
            <a:r>
              <a:rPr lang="en-GB" sz="2800" dirty="0" smtClean="0"/>
              <a:t>They are effective as of 1</a:t>
            </a:r>
            <a:r>
              <a:rPr lang="en-GB" sz="2800" baseline="30000" dirty="0" smtClean="0"/>
              <a:t>st</a:t>
            </a:r>
            <a:r>
              <a:rPr lang="en-GB" sz="2800" dirty="0" smtClean="0"/>
              <a:t> July 2014</a:t>
            </a:r>
          </a:p>
          <a:p>
            <a:pPr algn="ctr">
              <a:buNone/>
            </a:pPr>
            <a:r>
              <a:rPr lang="en-GB" sz="2800" dirty="0" smtClean="0"/>
              <a:t>Although they are not legally binding, </a:t>
            </a:r>
            <a:br>
              <a:rPr lang="en-GB" sz="2800" dirty="0" smtClean="0"/>
            </a:br>
            <a:r>
              <a:rPr lang="en-GB" sz="2800" dirty="0" smtClean="0"/>
              <a:t>non-compliance can result in:</a:t>
            </a:r>
          </a:p>
          <a:p>
            <a:r>
              <a:rPr lang="en-GB" sz="2800" dirty="0" smtClean="0"/>
              <a:t>Financial penalties</a:t>
            </a:r>
          </a:p>
          <a:p>
            <a:r>
              <a:rPr lang="en-GB" sz="2800" dirty="0" smtClean="0"/>
              <a:t>Reputational damage</a:t>
            </a:r>
          </a:p>
          <a:p>
            <a:r>
              <a:rPr lang="en-GB" sz="2800" dirty="0" smtClean="0"/>
              <a:t>Revocation of licence to operate in Singapore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95600" y="152400"/>
            <a:ext cx="6068888" cy="609600"/>
          </a:xfrm>
        </p:spPr>
        <p:txBody>
          <a:bodyPr/>
          <a:lstStyle/>
          <a:p>
            <a:r>
              <a:rPr lang="en-GB" dirty="0" smtClean="0"/>
              <a:t>Who does MAS TRM apply to?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Any financial institution that does, or want to do, business in Singapore—the main financial hub in Asia</a:t>
            </a:r>
          </a:p>
          <a:p>
            <a:pPr lvl="1">
              <a:spcAft>
                <a:spcPts val="1800"/>
              </a:spcAft>
            </a:pPr>
            <a:r>
              <a:rPr lang="en-GB" sz="2000" dirty="0" smtClean="0"/>
              <a:t>Commercial banks, merchant banks, finance companies, insurance, securities, futures and fund management, financial advisers, money brokers, money changing and remittance businesses, business trusts, trust companies, payment and settlement systems</a:t>
            </a:r>
          </a:p>
          <a:p>
            <a:r>
              <a:rPr lang="en-GB" sz="2800" dirty="0" smtClean="0"/>
              <a:t>Includes all IT systems—previously just for online services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is it needed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GB" sz="2800" dirty="0" smtClean="0"/>
              <a:t>Increasing reliance on complex IT systems</a:t>
            </a:r>
          </a:p>
          <a:p>
            <a:pPr>
              <a:spcAft>
                <a:spcPts val="1800"/>
              </a:spcAft>
            </a:pPr>
            <a:r>
              <a:rPr lang="en-GB" sz="2800" dirty="0" smtClean="0"/>
              <a:t>Increased risk of security incidents and system failures</a:t>
            </a:r>
          </a:p>
          <a:p>
            <a:pPr>
              <a:spcAft>
                <a:spcPts val="1800"/>
              </a:spcAft>
            </a:pPr>
            <a:r>
              <a:rPr lang="en-GB" sz="2800" dirty="0" smtClean="0"/>
              <a:t>Need to address existing and emerging technology risks</a:t>
            </a:r>
          </a:p>
          <a:p>
            <a:pPr>
              <a:spcAft>
                <a:spcPts val="1800"/>
              </a:spcAft>
            </a:pPr>
            <a:r>
              <a:rPr lang="en-GB" sz="2800" dirty="0" smtClean="0"/>
              <a:t>Prevent attacks by rogue insiders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principles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62664" cy="4572000"/>
          </a:xfrm>
        </p:spPr>
        <p:txBody>
          <a:bodyPr/>
          <a:lstStyle/>
          <a:p>
            <a:pPr algn="ctr">
              <a:spcAft>
                <a:spcPts val="3000"/>
              </a:spcAft>
              <a:buNone/>
            </a:pPr>
            <a:r>
              <a:rPr lang="en-GB" dirty="0" smtClean="0"/>
              <a:t>Risk management principles and best practice standards: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Establish a sound and robust technology risk management framework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Strengthen system security, reliability, resiliency and recoverability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Deploy strong authentication to protect customer data, transactions and systems</a:t>
            </a:r>
            <a:endParaRPr lang="en-GB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the guidelines cover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Oversight of technology risks by board of directors and senior management</a:t>
            </a:r>
          </a:p>
          <a:p>
            <a:r>
              <a:rPr lang="en-GB" sz="2000" dirty="0" smtClean="0"/>
              <a:t>Technology risk management framework</a:t>
            </a:r>
          </a:p>
          <a:p>
            <a:r>
              <a:rPr lang="en-GB" sz="2000" dirty="0" smtClean="0"/>
              <a:t>Management of IT outsourcing risks</a:t>
            </a:r>
          </a:p>
          <a:p>
            <a:r>
              <a:rPr lang="en-GB" sz="2000" dirty="0" smtClean="0"/>
              <a:t>Acquisition and development of information systems</a:t>
            </a:r>
          </a:p>
          <a:p>
            <a:r>
              <a:rPr lang="en-GB" sz="2000" dirty="0" smtClean="0"/>
              <a:t>IT service management</a:t>
            </a:r>
          </a:p>
          <a:p>
            <a:r>
              <a:rPr lang="en-GB" sz="2000" dirty="0" smtClean="0"/>
              <a:t>Systems reliability, availability and recoverability</a:t>
            </a:r>
          </a:p>
          <a:p>
            <a:r>
              <a:rPr lang="en-GB" sz="2000" dirty="0" smtClean="0"/>
              <a:t>Operational infrastructure security management</a:t>
            </a:r>
          </a:p>
          <a:p>
            <a:r>
              <a:rPr lang="en-GB" sz="2000" dirty="0" smtClean="0"/>
              <a:t>Data centres protection and controls</a:t>
            </a:r>
          </a:p>
          <a:p>
            <a:r>
              <a:rPr lang="en-GB" sz="2000" dirty="0" smtClean="0"/>
              <a:t>Access control</a:t>
            </a:r>
          </a:p>
          <a:p>
            <a:r>
              <a:rPr lang="en-GB" sz="2000" dirty="0" smtClean="0"/>
              <a:t>Online financial services</a:t>
            </a:r>
          </a:p>
          <a:p>
            <a:r>
              <a:rPr lang="en-GB" sz="2000" dirty="0" smtClean="0"/>
              <a:t>Payment card security (ATMs, credit and debit cards)</a:t>
            </a:r>
          </a:p>
          <a:p>
            <a:r>
              <a:rPr lang="en-GB" sz="2000" dirty="0" smtClean="0"/>
              <a:t>IT audit</a:t>
            </a:r>
          </a:p>
          <a:p>
            <a:endParaRPr lang="en-GB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800" y="152400"/>
            <a:ext cx="6067400" cy="609600"/>
          </a:xfrm>
        </p:spPr>
        <p:txBody>
          <a:bodyPr/>
          <a:lstStyle/>
          <a:p>
            <a:r>
              <a:rPr lang="en-GB" sz="2800" dirty="0" smtClean="0"/>
              <a:t>What is legally binding: TRM Notices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 sz="2400" dirty="0" smtClean="0"/>
              <a:t>Establish a framework and process to identify critical systems, whereby the failure of which will cause significant disruption to operations or materially impact customers</a:t>
            </a:r>
          </a:p>
          <a:p>
            <a:pPr>
              <a:spcAft>
                <a:spcPts val="600"/>
              </a:spcAft>
            </a:pPr>
            <a:r>
              <a:rPr lang="en-GB" sz="2400" dirty="0" smtClean="0"/>
              <a:t>Ensure that maximum unscheduled downtime for each critical system does not exceed a total of four hours in any 12 month period</a:t>
            </a:r>
          </a:p>
          <a:p>
            <a:pPr>
              <a:spcAft>
                <a:spcPts val="600"/>
              </a:spcAft>
            </a:pPr>
            <a:r>
              <a:rPr lang="en-GB" sz="2400" dirty="0" smtClean="0"/>
              <a:t>Notify MAS within one hour upon discovery of system malfunctions or security incidents</a:t>
            </a:r>
          </a:p>
          <a:p>
            <a:pPr>
              <a:spcAft>
                <a:spcPts val="600"/>
              </a:spcAft>
            </a:pPr>
            <a:r>
              <a:rPr lang="en-GB" sz="2400" dirty="0" smtClean="0"/>
              <a:t>Submit root cause and impact analysis report to MAS within 14 days of the discovery of a system malfunction or an IT security incident</a:t>
            </a:r>
          </a:p>
          <a:p>
            <a:endParaRPr lang="en-GB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and White hybrid 25">
  <a:themeElements>
    <a:clrScheme name="Blank Presentatio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DIN-Regular"/>
        <a:ea typeface=""/>
        <a:cs typeface=""/>
      </a:majorFont>
      <a:minorFont>
        <a:latin typeface="DIN-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>
            <a:ln>
              <a:noFill/>
            </a:ln>
            <a:solidFill>
              <a:srgbClr val="0000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>
            <a:ln>
              <a:noFill/>
            </a:ln>
            <a:solidFill>
              <a:srgbClr val="0000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-107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and White hybrid 25</Template>
  <TotalTime>724</TotalTime>
  <Words>445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Blue and White hybrid 25</vt:lpstr>
      <vt:lpstr>Office Theme</vt:lpstr>
      <vt:lpstr>Navigating MAS TRM</vt:lpstr>
      <vt:lpstr>The importance of Singapore</vt:lpstr>
      <vt:lpstr>Singapore as a financial centre</vt:lpstr>
      <vt:lpstr>Overview</vt:lpstr>
      <vt:lpstr>Who does MAS TRM apply to?</vt:lpstr>
      <vt:lpstr>Why is it needed</vt:lpstr>
      <vt:lpstr>Main principles</vt:lpstr>
      <vt:lpstr>What the guidelines cover</vt:lpstr>
      <vt:lpstr>What is legally binding: TRM Notices</vt:lpstr>
      <vt:lpstr>Managing internal threats</vt:lpstr>
      <vt:lpstr>Managing external risks</vt:lpstr>
      <vt:lpstr>Recommendations</vt:lpstr>
    </vt:vector>
  </TitlesOfParts>
  <Company>Howarth &amp; Howarth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Fran Howarth</dc:creator>
  <cp:lastModifiedBy>Fran Howarth</cp:lastModifiedBy>
  <cp:revision>68</cp:revision>
  <dcterms:created xsi:type="dcterms:W3CDTF">2014-05-06T16:13:44Z</dcterms:created>
  <dcterms:modified xsi:type="dcterms:W3CDTF">2014-05-25T16:10:59Z</dcterms:modified>
</cp:coreProperties>
</file>