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3" r:id="rId3"/>
    <p:sldId id="272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2">
          <p15:clr>
            <a:srgbClr val="A4A3A4"/>
          </p15:clr>
        </p15:guide>
        <p15:guide id="2" pos="35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1B276"/>
    <a:srgbClr val="090329"/>
    <a:srgbClr val="2D3239"/>
    <a:srgbClr val="4490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240" y="-108"/>
      </p:cViewPr>
      <p:guideLst>
        <p:guide orient="horz" pos="2542"/>
        <p:guide pos="35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2A46-7E01-DF4B-8D1B-590BB5DE203A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6C58-97CC-7544-8CE0-3FA5ABCEF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36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957A-B68F-AE40-A214-D971DC43A484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45CE-8312-3C48-8EB7-36DCB7458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95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7F44-A640-7A40-9CCF-91264F8FC9AA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A096-390E-504C-8AC8-4D03C896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4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EF1-B3B1-0C4D-A0BD-08EB1CBFCFD9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BA6D-E51C-EE46-9A77-549D24D2D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96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DF5E-6EA1-714C-8FC5-E94093CE5F57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BB54-79A5-6E47-B8BD-8179186E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71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FD34-4987-5540-B058-B625E5186C00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87BF-1A1A-8541-8168-9BAAA2CB9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59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C454-986C-C946-8ECF-CBB9E77522D6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4F29-9B25-A847-B410-1CB345D02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76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5546-9E9F-E049-B6F5-71F3721EF93B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CFE1-F192-FA41-BB76-67AB46ED0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1F57-E8B3-0E41-97AB-F82B1305CF95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FE7D-067D-7F4E-B3E9-8F82A1B9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6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9959-E6AB-384F-9FD7-9010ACB777DF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7927-63FA-BE4B-AD99-BC34FCB1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10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8A20-0A93-1049-A718-B9F621B221C7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4022-F448-E144-AA11-EABD9D848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94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157279-FC90-8349-8C90-ED81540549AD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775420-8A53-0644-AC03-73A484AC5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ppt 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0"/>
            <a:ext cx="9499600" cy="704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525588" y="3621088"/>
            <a:ext cx="6221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3315" name="Picture 10" descr="InfoSecurity_ShowEurope_whit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889125"/>
            <a:ext cx="60150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2" t="13100" r="10014"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nip Single Corner Rectangle 4"/>
          <p:cNvSpPr/>
          <p:nvPr/>
        </p:nvSpPr>
        <p:spPr>
          <a:xfrm rot="10800000" flipH="1">
            <a:off x="527050" y="473075"/>
            <a:ext cx="8077200" cy="5851525"/>
          </a:xfrm>
          <a:prstGeom prst="snip1Rect">
            <a:avLst/>
          </a:prstGeom>
          <a:solidFill>
            <a:schemeClr val="bg1"/>
          </a:solidFill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284288" y="3713163"/>
            <a:ext cx="61579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latin typeface="Arial" charset="0"/>
                <a:cs typeface="Arial" charset="0"/>
              </a:rPr>
              <a:t>Take back control: taming rogue device, user and application exposures</a:t>
            </a:r>
            <a:endParaRPr lang="en-US" sz="18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Mark Blake, Capita Secure Managed Services</a:t>
            </a:r>
          </a:p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Chris </a:t>
            </a:r>
            <a:r>
              <a:rPr lang="en-US" sz="1800" dirty="0" err="1" smtClean="0">
                <a:latin typeface="Arial" charset="0"/>
                <a:cs typeface="Arial" charset="0"/>
              </a:rPr>
              <a:t>Gothard</a:t>
            </a:r>
            <a:r>
              <a:rPr lang="en-US" sz="1800" dirty="0" smtClean="0">
                <a:latin typeface="Arial" charset="0"/>
                <a:cs typeface="Arial" charset="0"/>
              </a:rPr>
              <a:t>, Colt Technology Services</a:t>
            </a:r>
          </a:p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Fran Howarth, Bloor Research</a:t>
            </a:r>
            <a:endParaRPr lang="en-US" sz="1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30/04/14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5888" y="1371600"/>
            <a:ext cx="4773612" cy="191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2" name="Picture 5" descr="InfoSecurity_ShowEurope_FullColour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13"/>
          <a:stretch>
            <a:fillRect/>
          </a:stretch>
        </p:blipFill>
        <p:spPr bwMode="auto">
          <a:xfrm>
            <a:off x="1403350" y="5459413"/>
            <a:ext cx="17383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oreScout_logo_tagline_SM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200" y="1676400"/>
            <a:ext cx="21717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0800"/>
            <a:ext cx="9271001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605463"/>
            <a:ext cx="9144000" cy="90963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15363" name="Picture 5" descr="InfoSecurity_ShowEurope_FullColour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13"/>
          <a:stretch>
            <a:fillRect/>
          </a:stretch>
        </p:blipFill>
        <p:spPr bwMode="auto">
          <a:xfrm>
            <a:off x="457200" y="5764213"/>
            <a:ext cx="23622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87709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nip Single Corner Rectangle 14"/>
          <p:cNvSpPr/>
          <p:nvPr/>
        </p:nvSpPr>
        <p:spPr>
          <a:xfrm rot="10800000" flipH="1">
            <a:off x="279400" y="309563"/>
            <a:ext cx="8572500" cy="4935537"/>
          </a:xfrm>
          <a:prstGeom prst="snip1Rect">
            <a:avLst/>
          </a:prstGeom>
          <a:solidFill>
            <a:schemeClr val="bg1"/>
          </a:solidFill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00700"/>
            <a:ext cx="9144000" cy="53975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8588"/>
            <a:ext cx="9144000" cy="52387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19150" y="646113"/>
            <a:ext cx="79311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What is Next-generation NAC?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NAC has traditionally been used to control access and reduce malware threats via user and device authentication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Growing need for real-time visibility across the network and endpoints, users and applications and need for more efficient remediation of threats/violations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NAC morphing into a platform that combines traditional NAC capabilities with mobile security, endpoint compliance and threat management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Next-gen NAC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- providing actionable insight regarding endpoint health, user identities and applications, combined with security intelligence, interoperability and response</a:t>
            </a:r>
          </a:p>
          <a:p>
            <a:pPr eaLnBrk="1" hangingPunct="1"/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 smtClean="0">
                <a:latin typeface="Arial" charset="0"/>
                <a:cs typeface="Arial" charset="0"/>
              </a:rPr>
              <a:t>Continuously monitor and mitigate security exposures and cyber attacks </a:t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>yielding more pervasive network security</a:t>
            </a:r>
            <a:endParaRPr lang="en-US" sz="1600" dirty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0800"/>
            <a:ext cx="9271001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605463"/>
            <a:ext cx="9144000" cy="90963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15363" name="Picture 5" descr="InfoSecurity_ShowEurope_FullColour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13"/>
          <a:stretch>
            <a:fillRect/>
          </a:stretch>
        </p:blipFill>
        <p:spPr bwMode="auto">
          <a:xfrm>
            <a:off x="457200" y="5764213"/>
            <a:ext cx="23622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87709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nip Single Corner Rectangle 14"/>
          <p:cNvSpPr/>
          <p:nvPr/>
        </p:nvSpPr>
        <p:spPr>
          <a:xfrm rot="10800000" flipH="1">
            <a:off x="279400" y="309563"/>
            <a:ext cx="8572500" cy="4935537"/>
          </a:xfrm>
          <a:prstGeom prst="snip1Rect">
            <a:avLst/>
          </a:prstGeom>
          <a:solidFill>
            <a:schemeClr val="bg1"/>
          </a:solidFill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00700"/>
            <a:ext cx="9144000" cy="53975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8588"/>
            <a:ext cx="9144000" cy="52387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19150" y="646113"/>
            <a:ext cx="7931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Question 1:  Key Drivers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i="1" dirty="0" smtClean="0">
                <a:latin typeface="Arial" charset="0"/>
                <a:cs typeface="Arial" charset="0"/>
              </a:rPr>
              <a:t>Top drivers / rationale for network visibility and endpoint control?</a:t>
            </a:r>
            <a:endParaRPr lang="en-US" sz="1600" i="1" dirty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247900"/>
            <a:ext cx="2374900" cy="237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985" y="2336800"/>
            <a:ext cx="31848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0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0800"/>
            <a:ext cx="9271001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605463"/>
            <a:ext cx="9144000" cy="90963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15363" name="Picture 5" descr="InfoSecurity_ShowEurope_FullColour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13"/>
          <a:stretch>
            <a:fillRect/>
          </a:stretch>
        </p:blipFill>
        <p:spPr bwMode="auto">
          <a:xfrm>
            <a:off x="457200" y="5764213"/>
            <a:ext cx="23622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87709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nip Single Corner Rectangle 14"/>
          <p:cNvSpPr/>
          <p:nvPr/>
        </p:nvSpPr>
        <p:spPr>
          <a:xfrm rot="10800000" flipH="1">
            <a:off x="279400" y="309563"/>
            <a:ext cx="8572500" cy="4935537"/>
          </a:xfrm>
          <a:prstGeom prst="snip1Rect">
            <a:avLst/>
          </a:prstGeom>
          <a:solidFill>
            <a:schemeClr val="bg1"/>
          </a:solidFill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00700"/>
            <a:ext cx="9144000" cy="53975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8588"/>
            <a:ext cx="9144000" cy="52387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19150" y="646113"/>
            <a:ext cx="7931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Question 2:  Considerations and Requisites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i="1" dirty="0" smtClean="0">
                <a:latin typeface="Arial" charset="0"/>
                <a:cs typeface="Arial" charset="0"/>
              </a:rPr>
              <a:t>Top 2-3 technology considerations and selection criteria?</a:t>
            </a:r>
            <a:endParaRPr lang="en-US" sz="1600" i="1" dirty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93900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122" y="2368550"/>
            <a:ext cx="2177977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2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0800"/>
            <a:ext cx="9271001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605463"/>
            <a:ext cx="9144000" cy="90963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15363" name="Picture 5" descr="InfoSecurity_ShowEurope_FullColour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13"/>
          <a:stretch>
            <a:fillRect/>
          </a:stretch>
        </p:blipFill>
        <p:spPr bwMode="auto">
          <a:xfrm>
            <a:off x="457200" y="5764213"/>
            <a:ext cx="23622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87709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nip Single Corner Rectangle 14"/>
          <p:cNvSpPr/>
          <p:nvPr/>
        </p:nvSpPr>
        <p:spPr>
          <a:xfrm rot="10800000" flipH="1">
            <a:off x="279400" y="309563"/>
            <a:ext cx="8572500" cy="4935537"/>
          </a:xfrm>
          <a:prstGeom prst="snip1Rect">
            <a:avLst/>
          </a:prstGeom>
          <a:solidFill>
            <a:schemeClr val="bg1"/>
          </a:solidFill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00700"/>
            <a:ext cx="9144000" cy="53975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8588"/>
            <a:ext cx="9144000" cy="52387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19150" y="646113"/>
            <a:ext cx="7931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Question 3:  Set-up and </a:t>
            </a:r>
            <a:r>
              <a:rPr lang="en-US" b="1" dirty="0" err="1" smtClean="0">
                <a:latin typeface="Arial" charset="0"/>
                <a:cs typeface="Arial" charset="0"/>
              </a:rPr>
              <a:t>Realisations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i="1" dirty="0" smtClean="0">
                <a:latin typeface="Arial" charset="0"/>
                <a:cs typeface="Arial" charset="0"/>
              </a:rPr>
              <a:t>Ease to engage technical controls and interesting results once active?</a:t>
            </a:r>
            <a:endParaRPr lang="en-US" sz="1600" i="1" dirty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35" y="2120900"/>
            <a:ext cx="3942687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308" y="2247900"/>
            <a:ext cx="1552091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0800"/>
            <a:ext cx="9271001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605463"/>
            <a:ext cx="9144000" cy="90963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15363" name="Picture 5" descr="InfoSecurity_ShowEurope_FullColour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13"/>
          <a:stretch>
            <a:fillRect/>
          </a:stretch>
        </p:blipFill>
        <p:spPr bwMode="auto">
          <a:xfrm>
            <a:off x="457200" y="5764213"/>
            <a:ext cx="23622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87709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nip Single Corner Rectangle 14"/>
          <p:cNvSpPr/>
          <p:nvPr/>
        </p:nvSpPr>
        <p:spPr>
          <a:xfrm rot="10800000" flipH="1">
            <a:off x="279400" y="309563"/>
            <a:ext cx="8572500" cy="4935537"/>
          </a:xfrm>
          <a:prstGeom prst="snip1Rect">
            <a:avLst/>
          </a:prstGeom>
          <a:solidFill>
            <a:schemeClr val="bg1"/>
          </a:solidFill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00700"/>
            <a:ext cx="9144000" cy="53975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8588"/>
            <a:ext cx="9144000" cy="52387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19150" y="646113"/>
            <a:ext cx="7931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Question 4:  Lessons Learned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i="1" dirty="0" smtClean="0">
                <a:latin typeface="Arial" charset="0"/>
                <a:cs typeface="Arial" charset="0"/>
              </a:rPr>
              <a:t>Share some advice?</a:t>
            </a:r>
            <a:endParaRPr lang="en-US" sz="1600" i="1" dirty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684" y="1969552"/>
            <a:ext cx="378091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0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Background 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0800"/>
            <a:ext cx="9271001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605463"/>
            <a:ext cx="9144000" cy="90963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15363" name="Picture 5" descr="InfoSecurity_ShowEurope_FullColour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13"/>
          <a:stretch>
            <a:fillRect/>
          </a:stretch>
        </p:blipFill>
        <p:spPr bwMode="auto">
          <a:xfrm>
            <a:off x="457200" y="5764213"/>
            <a:ext cx="23622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87709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nip Single Corner Rectangle 14"/>
          <p:cNvSpPr/>
          <p:nvPr/>
        </p:nvSpPr>
        <p:spPr>
          <a:xfrm rot="10800000" flipH="1">
            <a:off x="279400" y="309563"/>
            <a:ext cx="8572500" cy="4935537"/>
          </a:xfrm>
          <a:prstGeom prst="snip1Rect">
            <a:avLst/>
          </a:prstGeom>
          <a:solidFill>
            <a:schemeClr val="bg1"/>
          </a:solidFill>
          <a:ln w="5715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00700"/>
            <a:ext cx="9144000" cy="53975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478588"/>
            <a:ext cx="9144000" cy="52387"/>
          </a:xfrm>
          <a:prstGeom prst="rect">
            <a:avLst/>
          </a:prstGeom>
          <a:solidFill>
            <a:srgbClr val="FF0000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819150" y="646113"/>
            <a:ext cx="7931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Thank You &amp; Questions</a:t>
            </a:r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b="1" dirty="0">
              <a:latin typeface="Arial" charset="0"/>
              <a:cs typeface="Arial" charset="0"/>
            </a:endParaRP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352" y="1689101"/>
            <a:ext cx="2274096" cy="353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0" y="473710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www.forescout.com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4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199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Quick-Thinking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 Hawkins</dc:creator>
  <cp:lastModifiedBy>Fran Howarth</cp:lastModifiedBy>
  <cp:revision>61</cp:revision>
  <dcterms:created xsi:type="dcterms:W3CDTF">2012-11-15T16:30:43Z</dcterms:created>
  <dcterms:modified xsi:type="dcterms:W3CDTF">2014-04-21T11:53:25Z</dcterms:modified>
</cp:coreProperties>
</file>