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0" r:id="rId13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itchFamily="34" charset="0"/>
        <a:ea typeface="ＭＳ Ｐゴシック" pitchFamily="-8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itchFamily="34" charset="0"/>
        <a:ea typeface="ＭＳ Ｐゴシック" pitchFamily="-8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rgbClr val="000099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rgbClr val="000099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rgbClr val="000099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rgbClr val="000099"/>
        </a:solidFill>
        <a:latin typeface="Arial" pitchFamily="3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4FF"/>
    <a:srgbClr val="2064DD"/>
    <a:srgbClr val="0000D1"/>
    <a:srgbClr val="0000CF"/>
    <a:srgbClr val="1B7498"/>
    <a:srgbClr val="1A5A85"/>
    <a:srgbClr val="206597"/>
    <a:srgbClr val="1665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Bloor%20Research\Presentations\130221%20Qualys%20trust%20not%20fear%20UK%23\Internet%20devic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Sheet1!$A$7</c:f>
              <c:strCache>
                <c:ptCount val="1"/>
                <c:pt idx="0">
                  <c:v>World population</c:v>
                </c:pt>
              </c:strCache>
            </c:strRef>
          </c:tx>
          <c:cat>
            <c:numRef>
              <c:f>Sheet1!$B$6:$C$6</c:f>
              <c:numCache>
                <c:formatCode>General</c:formatCode>
                <c:ptCount val="2"/>
                <c:pt idx="0">
                  <c:v>2020</c:v>
                </c:pt>
                <c:pt idx="1">
                  <c:v>2012</c:v>
                </c:pt>
              </c:numCache>
            </c:numRef>
          </c:cat>
          <c:val>
            <c:numRef>
              <c:f>Sheet1!$B$7:$C$7</c:f>
              <c:numCache>
                <c:formatCode>General</c:formatCode>
                <c:ptCount val="2"/>
                <c:pt idx="0">
                  <c:v>7.6</c:v>
                </c:pt>
                <c:pt idx="1">
                  <c:v>7.1</c:v>
                </c:pt>
              </c:numCache>
            </c:numRef>
          </c:val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Internet-connected devices</c:v>
                </c:pt>
              </c:strCache>
            </c:strRef>
          </c:tx>
          <c:cat>
            <c:numRef>
              <c:f>Sheet1!$B$6:$C$6</c:f>
              <c:numCache>
                <c:formatCode>General</c:formatCode>
                <c:ptCount val="2"/>
                <c:pt idx="0">
                  <c:v>2020</c:v>
                </c:pt>
                <c:pt idx="1">
                  <c:v>2012</c:v>
                </c:pt>
              </c:numCache>
            </c:numRef>
          </c:cat>
          <c:val>
            <c:numRef>
              <c:f>Sheet1!$B$8:$C$8</c:f>
              <c:numCache>
                <c:formatCode>General</c:formatCode>
                <c:ptCount val="2"/>
                <c:pt idx="0">
                  <c:v>28</c:v>
                </c:pt>
                <c:pt idx="1">
                  <c:v>9.6</c:v>
                </c:pt>
              </c:numCache>
            </c:numRef>
          </c:val>
        </c:ser>
        <c:dLbls>
          <c:showVal val="1"/>
        </c:dLbls>
        <c:shape val="pyramid"/>
        <c:axId val="141686272"/>
        <c:axId val="141687808"/>
        <c:axId val="0"/>
      </c:bar3DChart>
      <c:catAx>
        <c:axId val="141686272"/>
        <c:scaling>
          <c:orientation val="minMax"/>
        </c:scaling>
        <c:axPos val="l"/>
        <c:numFmt formatCode="General" sourceLinked="1"/>
        <c:majorTickMark val="none"/>
        <c:tickLblPos val="nextTo"/>
        <c:crossAx val="141687808"/>
        <c:crosses val="autoZero"/>
        <c:auto val="1"/>
        <c:lblAlgn val="ctr"/>
        <c:lblOffset val="100"/>
      </c:catAx>
      <c:valAx>
        <c:axId val="14168780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Billions</a:t>
                </a:r>
              </a:p>
            </c:rich>
          </c:tx>
          <c:layout/>
        </c:title>
        <c:numFmt formatCode="General" sourceLinked="1"/>
        <c:tickLblPos val="none"/>
        <c:crossAx val="141686272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Do you use your own device for work?</a:t>
            </a:r>
          </a:p>
        </c:rich>
      </c:tx>
      <c:layout/>
    </c:title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Government and NFP</c:v>
                </c:pt>
                <c:pt idx="1">
                  <c:v>Creative</c:v>
                </c:pt>
                <c:pt idx="2">
                  <c:v>Pharmaceutical and healthcare</c:v>
                </c:pt>
                <c:pt idx="3">
                  <c:v>Finance and accounting</c:v>
                </c:pt>
                <c:pt idx="4">
                  <c:v>Legal and professional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</c:v>
                </c:pt>
                <c:pt idx="1">
                  <c:v>48</c:v>
                </c:pt>
                <c:pt idx="2">
                  <c:v>28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Government and NFP</c:v>
                </c:pt>
                <c:pt idx="1">
                  <c:v>Creative</c:v>
                </c:pt>
                <c:pt idx="2">
                  <c:v>Pharmaceutical and healthcare</c:v>
                </c:pt>
                <c:pt idx="3">
                  <c:v>Finance and accounting</c:v>
                </c:pt>
                <c:pt idx="4">
                  <c:v>Legal and professional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</c:v>
                </c:pt>
                <c:pt idx="1">
                  <c:v>52</c:v>
                </c:pt>
                <c:pt idx="2">
                  <c:v>72</c:v>
                </c:pt>
                <c:pt idx="3">
                  <c:v>89</c:v>
                </c:pt>
                <c:pt idx="4">
                  <c:v>92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41787904"/>
        <c:axId val="141789440"/>
        <c:axId val="0"/>
      </c:bar3DChart>
      <c:catAx>
        <c:axId val="141787904"/>
        <c:scaling>
          <c:orientation val="minMax"/>
        </c:scaling>
        <c:axPos val="l"/>
        <c:majorTickMark val="none"/>
        <c:tickLblPos val="nextTo"/>
        <c:crossAx val="141789440"/>
        <c:crosses val="autoZero"/>
        <c:auto val="1"/>
        <c:lblAlgn val="ctr"/>
        <c:lblOffset val="100"/>
      </c:catAx>
      <c:valAx>
        <c:axId val="141789440"/>
        <c:scaling>
          <c:orientation val="minMax"/>
        </c:scaling>
        <c:delete val="1"/>
        <c:axPos val="b"/>
        <c:numFmt formatCode="0%" sourceLinked="1"/>
        <c:tickLblPos val="none"/>
        <c:crossAx val="141787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0979068241469938"/>
          <c:y val="0.9118055555555562"/>
          <c:w val="0.13781175719641206"/>
          <c:h val="7.5819343336799905E-2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Use of file sharing platforms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Sheet1!$A$5</c:f>
              <c:strCache>
                <c:ptCount val="1"/>
                <c:pt idx="0">
                  <c:v>Use finance</c:v>
                </c:pt>
              </c:strCache>
            </c:strRef>
          </c:tx>
          <c:dLbls>
            <c:dLbl>
              <c:idx val="0"/>
              <c:layout>
                <c:manualLayout>
                  <c:x val="1.9444444444444403E-2"/>
                  <c:y val="0.1388888888888890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val>
            <c:numRef>
              <c:f>Sheet1!$B$5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Authorised to use finance</c:v>
                </c:pt>
              </c:strCache>
            </c:strRef>
          </c:tx>
          <c:dLbls>
            <c:dLbl>
              <c:idx val="0"/>
              <c:layout>
                <c:manualLayout>
                  <c:x val="1.1111111111111101E-2"/>
                  <c:y val="0.10185185185185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val>
            <c:numRef>
              <c:f>Sheet1!$B$6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Use legal</c:v>
                </c:pt>
              </c:strCache>
            </c:strRef>
          </c:tx>
          <c:dLbls>
            <c:dLbl>
              <c:idx val="0"/>
              <c:layout>
                <c:manualLayout>
                  <c:x val="1.9444444444444403E-2"/>
                  <c:y val="0.1712962962962961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val>
            <c:numRef>
              <c:f>Sheet1!$B$7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Authorised to use legal</c:v>
                </c:pt>
              </c:strCache>
            </c:strRef>
          </c:tx>
          <c:dLbls>
            <c:dLbl>
              <c:idx val="0"/>
              <c:layout>
                <c:manualLayout>
                  <c:x val="1.6666666666666708E-2"/>
                  <c:y val="9.722222222222223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val>
            <c:numRef>
              <c:f>Sheet1!$B$8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dLbls>
          <c:showVal val="1"/>
        </c:dLbls>
        <c:shape val="cylinder"/>
        <c:axId val="142561280"/>
        <c:axId val="142562816"/>
        <c:axId val="0"/>
      </c:bar3DChart>
      <c:catAx>
        <c:axId val="142561280"/>
        <c:scaling>
          <c:orientation val="minMax"/>
        </c:scaling>
        <c:delete val="1"/>
        <c:axPos val="b"/>
        <c:majorTickMark val="none"/>
        <c:tickLblPos val="none"/>
        <c:crossAx val="142562816"/>
        <c:crosses val="autoZero"/>
        <c:auto val="1"/>
        <c:lblAlgn val="ctr"/>
        <c:lblOffset val="100"/>
      </c:catAx>
      <c:valAx>
        <c:axId val="142562816"/>
        <c:scaling>
          <c:orientation val="minMax"/>
        </c:scaling>
        <c:delete val="1"/>
        <c:axPos val="l"/>
        <c:numFmt formatCode="General" sourceLinked="1"/>
        <c:tickLblPos val="none"/>
        <c:crossAx val="142561280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Yearly in billions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2008 - 2011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1">
                  <c:v>46</c:v>
                </c:pt>
                <c:pt idx="2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Cumulative in billions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2008 - 2011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37</c:v>
                </c:pt>
                <c:pt idx="1">
                  <c:v>83</c:v>
                </c:pt>
                <c:pt idx="2">
                  <c:v>165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42597504"/>
        <c:axId val="142296192"/>
        <c:axId val="0"/>
      </c:bar3DChart>
      <c:catAx>
        <c:axId val="142597504"/>
        <c:scaling>
          <c:orientation val="minMax"/>
        </c:scaling>
        <c:axPos val="b"/>
        <c:numFmt formatCode="General" sourceLinked="1"/>
        <c:majorTickMark val="none"/>
        <c:tickLblPos val="nextTo"/>
        <c:crossAx val="142296192"/>
        <c:crosses val="autoZero"/>
        <c:auto val="1"/>
        <c:lblAlgn val="ctr"/>
        <c:lblOffset val="100"/>
      </c:catAx>
      <c:valAx>
        <c:axId val="142296192"/>
        <c:scaling>
          <c:orientation val="minMax"/>
        </c:scaling>
        <c:delete val="1"/>
        <c:axPos val="l"/>
        <c:numFmt formatCode="General" sourceLinked="1"/>
        <c:tickLblPos val="none"/>
        <c:crossAx val="142597504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Internet-enabled TV</c:v>
                </c:pt>
                <c:pt idx="1">
                  <c:v>Internet-connected cars</c:v>
                </c:pt>
                <c:pt idx="2">
                  <c:v>Internet-enabled gaming consoles</c:v>
                </c:pt>
                <c:pt idx="3">
                  <c:v>Google Glass and wearable technologies such as smart watches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38</c:v>
                </c:pt>
                <c:pt idx="2">
                  <c:v>48</c:v>
                </c:pt>
                <c:pt idx="3">
                  <c:v>50</c:v>
                </c:pt>
              </c:numCache>
            </c:numRef>
          </c:val>
        </c:ser>
        <c:dLbls>
          <c:showVal val="1"/>
        </c:dLbls>
        <c:shape val="cylinder"/>
        <c:axId val="142336384"/>
        <c:axId val="142337920"/>
        <c:axId val="0"/>
      </c:bar3DChart>
      <c:catAx>
        <c:axId val="142336384"/>
        <c:scaling>
          <c:orientation val="minMax"/>
        </c:scaling>
        <c:axPos val="l"/>
        <c:majorTickMark val="none"/>
        <c:tickLblPos val="nextTo"/>
        <c:crossAx val="142337920"/>
        <c:crosses val="autoZero"/>
        <c:auto val="1"/>
        <c:lblAlgn val="ctr"/>
        <c:lblOffset val="100"/>
      </c:catAx>
      <c:valAx>
        <c:axId val="142337920"/>
        <c:scaling>
          <c:orientation val="minMax"/>
        </c:scaling>
        <c:delete val="1"/>
        <c:axPos val="b"/>
        <c:numFmt formatCode="General" sourceLinked="1"/>
        <c:tickLblPos val="none"/>
        <c:crossAx val="142336384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091A21F-3225-4BFD-B368-BE431C653B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598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9E0D23E-2D70-4495-863D-A2C15964AC11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A21F-3225-4BFD-B368-BE431C653B1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A21F-3225-4BFD-B368-BE431C653B1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A21F-3225-4BFD-B368-BE431C653B1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A21F-3225-4BFD-B368-BE431C653B1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5181600" y="6553200"/>
            <a:ext cx="388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 i="1">
                <a:solidFill>
                  <a:schemeClr val="bg1"/>
                </a:solidFill>
                <a:latin typeface="DIN-Regular" pitchFamily="-84" charset="0"/>
              </a:rPr>
              <a:t>…optimise your IT investments</a:t>
            </a:r>
          </a:p>
        </p:txBody>
      </p:sp>
      <p:pic>
        <p:nvPicPr>
          <p:cNvPr id="5" name="Picture 37" descr="Bloor-R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16843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/>
        </p:nvSpPr>
        <p:spPr bwMode="auto">
          <a:xfrm>
            <a:off x="0" y="6477000"/>
            <a:ext cx="9144000" cy="38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66598"/>
          </a:solidFill>
          <a:ln w="3175" cap="flat" cmpd="sng" algn="ctr">
            <a:solidFill>
              <a:srgbClr val="1A5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7" name="Picture 11" descr="Bloor-PM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304800"/>
            <a:ext cx="6172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>
                <a:solidFill>
                  <a:srgbClr val="FF993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>
            <a:spLocks/>
          </p:cNvSpPr>
          <p:nvPr/>
        </p:nvSpPr>
        <p:spPr bwMode="auto">
          <a:xfrm rot="10800000">
            <a:off x="0" y="0"/>
            <a:ext cx="9144000" cy="914400"/>
          </a:xfrm>
          <a:custGeom>
            <a:avLst/>
            <a:gdLst>
              <a:gd name="T0" fmla="*/ 457200 w 9144000"/>
              <a:gd name="T1" fmla="*/ 0 h 914400"/>
              <a:gd name="T2" fmla="*/ 8686800 w 9144000"/>
              <a:gd name="T3" fmla="*/ 0 h 914400"/>
              <a:gd name="T4" fmla="*/ 9144000 w 9144000"/>
              <a:gd name="T5" fmla="*/ 457200 h 914400"/>
              <a:gd name="T6" fmla="*/ 9144000 w 9144000"/>
              <a:gd name="T7" fmla="*/ 914400 h 914400"/>
              <a:gd name="T8" fmla="*/ 9144000 w 9144000"/>
              <a:gd name="T9" fmla="*/ 914400 h 914400"/>
              <a:gd name="T10" fmla="*/ 0 w 9144000"/>
              <a:gd name="T11" fmla="*/ 914400 h 914400"/>
              <a:gd name="T12" fmla="*/ 0 w 9144000"/>
              <a:gd name="T13" fmla="*/ 914400 h 914400"/>
              <a:gd name="T14" fmla="*/ 0 w 9144000"/>
              <a:gd name="T15" fmla="*/ 457200 h 914400"/>
              <a:gd name="T16" fmla="*/ 457200 w 9144000"/>
              <a:gd name="T17" fmla="*/ 0 h 914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144000" h="914400">
                <a:moveTo>
                  <a:pt x="457200" y="0"/>
                </a:moveTo>
                <a:lnTo>
                  <a:pt x="8686800" y="0"/>
                </a:lnTo>
                <a:cubicBezTo>
                  <a:pt x="8939305" y="0"/>
                  <a:pt x="9144000" y="204695"/>
                  <a:pt x="9144000" y="457200"/>
                </a:cubicBezTo>
                <a:lnTo>
                  <a:pt x="9144000" y="914400"/>
                </a:lnTo>
                <a:lnTo>
                  <a:pt x="0" y="914400"/>
                </a:ln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166598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8100" dir="5400000" algn="tl" rotWithShape="0">
              <a:srgbClr val="000000">
                <a:alpha val="53000"/>
              </a:srgbClr>
            </a:outerShdw>
          </a:effectLst>
        </p:spPr>
        <p:txBody>
          <a:bodyPr anchor="ctr"/>
          <a:lstStyle/>
          <a:p>
            <a:endParaRPr lang="en-GB"/>
          </a:p>
        </p:txBody>
      </p:sp>
      <p:sp>
        <p:nvSpPr>
          <p:cNvPr id="13" name="Round Same Side Corner Rectangle 12"/>
          <p:cNvSpPr/>
          <p:nvPr/>
        </p:nvSpPr>
        <p:spPr bwMode="auto">
          <a:xfrm>
            <a:off x="0" y="6477000"/>
            <a:ext cx="9144000" cy="38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66598"/>
          </a:solidFill>
          <a:ln w="3175" cap="flat" cmpd="sng" algn="ctr">
            <a:solidFill>
              <a:srgbClr val="1A5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5181600" y="6505575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b="0" i="1" smtClean="0">
                <a:solidFill>
                  <a:schemeClr val="bg1"/>
                </a:solidFill>
                <a:latin typeface="DIN-Regular" charset="0"/>
              </a:rPr>
              <a:t>telling the right story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0" y="6543675"/>
            <a:ext cx="3048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00" b="0" i="1">
                <a:solidFill>
                  <a:schemeClr val="bg1"/>
                </a:solidFill>
                <a:latin typeface="DIN-Regular" pitchFamily="-84" charset="0"/>
              </a:rPr>
              <a:t>Confidential © Bloor Research 2013</a:t>
            </a:r>
          </a:p>
        </p:txBody>
      </p:sp>
      <p:pic>
        <p:nvPicPr>
          <p:cNvPr id="1032" name="Picture 9" descr="Bloor-REV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211138"/>
            <a:ext cx="2057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92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5"/>
        </a:buBlip>
        <a:defRPr sz="3200">
          <a:solidFill>
            <a:schemeClr val="tx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5"/>
        </a:buBlip>
        <a:defRPr sz="2800">
          <a:solidFill>
            <a:schemeClr val="tx2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2400">
          <a:solidFill>
            <a:schemeClr val="tx2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Taming the device creep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8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-84" charset="-128"/>
              </a:rPr>
              <a:t>Fran Howarth, Bloor Research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ea typeface="ＭＳ Ｐゴシック" pitchFamily="-84" charset="-128"/>
              </a:rPr>
              <a:t>fran.howarth@bloor-research.com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this leave us?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  <a:spcAft>
                <a:spcPts val="3000"/>
              </a:spcAft>
            </a:pPr>
            <a:r>
              <a:rPr lang="en-GB" sz="2400" dirty="0" smtClean="0"/>
              <a:t>In a security mess—sensitive data resides on a mass of devices, many of which lack appropriate security controls. </a:t>
            </a:r>
          </a:p>
          <a:p>
            <a:pPr>
              <a:spcBef>
                <a:spcPts val="1176"/>
              </a:spcBef>
              <a:spcAft>
                <a:spcPts val="3000"/>
              </a:spcAft>
            </a:pPr>
            <a:r>
              <a:rPr lang="en-GB" sz="2400" dirty="0" smtClean="0"/>
              <a:t>Blindsided—unable to see all the devices, endpoints, users and applications and resources on the network they are connected to. </a:t>
            </a:r>
          </a:p>
          <a:p>
            <a:pPr>
              <a:spcBef>
                <a:spcPts val="1176"/>
              </a:spcBef>
              <a:spcAft>
                <a:spcPts val="3000"/>
              </a:spcAft>
            </a:pPr>
            <a:r>
              <a:rPr lang="en-GB" sz="2400" dirty="0" smtClean="0"/>
              <a:t>Struggling to keep up—productivity declines if access cannot be granted and controlled effectively. </a:t>
            </a: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needed?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2400" b="1" dirty="0" smtClean="0">
                <a:effectLst>
                  <a:outerShdw blurRad="50800" dist="63500" dir="2700000" algn="tl" rotWithShape="0">
                    <a:srgbClr val="000000">
                      <a:alpha val="34000"/>
                    </a:srgbClr>
                  </a:outerShdw>
                </a:effectLst>
              </a:rPr>
              <a:t>VISIBILITY</a:t>
            </a:r>
            <a:r>
              <a:rPr lang="en-GB" sz="2400" dirty="0" smtClean="0">
                <a:effectLst>
                  <a:outerShdw blurRad="50800" dist="63500" dir="2700000" algn="tl" rotWithShape="0">
                    <a:srgbClr val="000000">
                      <a:alpha val="34000"/>
                    </a:srgbClr>
                  </a:outerShdw>
                </a:effectLst>
              </a:rPr>
              <a:t> over</a:t>
            </a:r>
            <a:r>
              <a:rPr lang="en-GB" sz="2400" dirty="0" smtClean="0">
                <a:effectLst/>
              </a:rPr>
              <a:t>: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Who the users are—their profile, their role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What devices they are using—and where they are and what apps they are using for context-based access decisions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What network systems are affected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The information security risk in terms of overall operational risk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Policy enforcement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it all together</a:t>
            </a:r>
            <a:endParaRPr lang="en-GB" dirty="0"/>
          </a:p>
        </p:txBody>
      </p:sp>
      <p:pic>
        <p:nvPicPr>
          <p:cNvPr id="4" name="Picture 3" descr="Figure 7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124744"/>
            <a:ext cx="8312727" cy="52996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152400"/>
            <a:ext cx="6427440" cy="609600"/>
          </a:xfrm>
        </p:spPr>
        <p:txBody>
          <a:bodyPr/>
          <a:lstStyle/>
          <a:p>
            <a:r>
              <a:rPr lang="en-GB" sz="2400" dirty="0" smtClean="0"/>
              <a:t>Why are devices so important? </a:t>
            </a:r>
            <a:br>
              <a:rPr lang="en-GB" sz="2400" dirty="0" smtClean="0"/>
            </a:br>
            <a:r>
              <a:rPr lang="en-GB" sz="2400" dirty="0" smtClean="0"/>
              <a:t>How we got here....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441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 future holds</a:t>
            </a:r>
            <a:endParaRPr lang="en-GB" dirty="0"/>
          </a:p>
        </p:txBody>
      </p:sp>
      <p:pic>
        <p:nvPicPr>
          <p:cNvPr id="3" name="Picture 2" descr="Figure 6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88555"/>
            <a:ext cx="7782081" cy="5048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we are today</a:t>
            </a:r>
            <a:endParaRPr lang="en-GB" dirty="0"/>
          </a:p>
        </p:txBody>
      </p:sp>
      <p:pic>
        <p:nvPicPr>
          <p:cNvPr id="3" name="Picture 2" descr="Figure 4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052736"/>
            <a:ext cx="7557025" cy="5272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proliferation</a:t>
            </a:r>
            <a:endParaRPr lang="en-GB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627784" y="152400"/>
            <a:ext cx="6211416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" name="Picture 4" descr="C:\Documents and Settings\Fran\Local Settings\Temporary Internet Files\Content.IE5\C6V3LACA\MC90043163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1571636" cy="1571636"/>
          </a:xfrm>
          <a:prstGeom prst="rect">
            <a:avLst/>
          </a:prstGeom>
          <a:noFill/>
        </p:spPr>
      </p:pic>
      <p:pic>
        <p:nvPicPr>
          <p:cNvPr id="6" name="Picture 5" descr="C:\Documents and Settings\Fran\Local Settings\Temporary Internet Files\Content.IE5\X6OE9RLW\MC90043983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072074"/>
            <a:ext cx="1085848" cy="1085848"/>
          </a:xfrm>
          <a:prstGeom prst="rect">
            <a:avLst/>
          </a:prstGeom>
          <a:noFill/>
        </p:spPr>
      </p:pic>
      <p:pic>
        <p:nvPicPr>
          <p:cNvPr id="7" name="Picture 4" descr="businesses,computers,offices,PCs,Tablet PCs,technolog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888" y="4077072"/>
            <a:ext cx="1008112" cy="1008112"/>
          </a:xfrm>
          <a:prstGeom prst="rect">
            <a:avLst/>
          </a:prstGeom>
          <a:noFill/>
        </p:spPr>
      </p:pic>
      <p:pic>
        <p:nvPicPr>
          <p:cNvPr id="8" name="Picture 7" descr="C:\Documents and Settings\Fran\Local Settings\Temporary Internet Files\Content.IE5\X6OE9RLW\MC9004326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365104"/>
            <a:ext cx="1357316" cy="1357316"/>
          </a:xfrm>
          <a:prstGeom prst="rect">
            <a:avLst/>
          </a:prstGeom>
          <a:noFill/>
        </p:spPr>
      </p:pic>
      <p:pic>
        <p:nvPicPr>
          <p:cNvPr id="9" name="Picture 2" descr="http://upload.wikimedia.org/wikipedia/commons/thumb/7/73/IPhone_3G.png/250px-IPhone_3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6296" y="4149080"/>
            <a:ext cx="650072" cy="936104"/>
          </a:xfrm>
          <a:prstGeom prst="rect">
            <a:avLst/>
          </a:prstGeom>
          <a:noFill/>
        </p:spPr>
      </p:pic>
      <p:pic>
        <p:nvPicPr>
          <p:cNvPr id="10" name="Picture 4" descr="File:Amazon Kindle 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2160" y="2996952"/>
            <a:ext cx="683294" cy="1008112"/>
          </a:xfrm>
          <a:prstGeom prst="rect">
            <a:avLst/>
          </a:prstGeom>
          <a:noFill/>
        </p:spPr>
      </p:pic>
      <p:pic>
        <p:nvPicPr>
          <p:cNvPr id="11" name="Picture 8" descr="http://www.easyvectors.com/assets/images/vectors/afbig/television-clip-ar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264" y="2996952"/>
            <a:ext cx="1224136" cy="8669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40539" y="6165304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/>
              <a:t>Sources: IMS Research, Cisco</a:t>
            </a:r>
            <a:endParaRPr lang="en-GB" sz="1100" b="0" i="1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323528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52400"/>
            <a:ext cx="6499448" cy="609600"/>
          </a:xfrm>
        </p:spPr>
        <p:txBody>
          <a:bodyPr/>
          <a:lstStyle/>
          <a:p>
            <a:r>
              <a:rPr lang="en-GB" dirty="0" smtClean="0"/>
              <a:t>Personal </a:t>
            </a:r>
            <a:r>
              <a:rPr lang="en-GB" dirty="0" err="1" smtClean="0"/>
              <a:t>vs</a:t>
            </a:r>
            <a:r>
              <a:rPr lang="en-GB" dirty="0" smtClean="0"/>
              <a:t> corporate devices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0460" y="4869160"/>
            <a:ext cx="8460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dirty="0" smtClean="0"/>
              <a:t>Overall, 62% use their personal devices for work, </a:t>
            </a:r>
          </a:p>
          <a:p>
            <a:r>
              <a:rPr lang="en-GB" sz="2800" b="0" dirty="0" smtClean="0"/>
              <a:t>but only 28% claim that their IT department is aware</a:t>
            </a:r>
            <a:endParaRPr lang="en-GB" sz="2800" b="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2797486459"/>
              </p:ext>
            </p:extLst>
          </p:nvPr>
        </p:nvGraphicFramePr>
        <p:xfrm>
          <a:off x="467544" y="1340768"/>
          <a:ext cx="80648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2732" y="6165304"/>
            <a:ext cx="13901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/>
              <a:t>Source: </a:t>
            </a:r>
            <a:r>
              <a:rPr lang="en-GB" sz="1100" b="0" i="1" dirty="0" err="1" smtClean="0"/>
              <a:t>Workshare</a:t>
            </a:r>
            <a:endParaRPr lang="en-GB" sz="1100" b="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for access on the move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557322943"/>
              </p:ext>
            </p:extLst>
          </p:nvPr>
        </p:nvGraphicFramePr>
        <p:xfrm>
          <a:off x="971600" y="3068960"/>
          <a:ext cx="74168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187" y="1628800"/>
            <a:ext cx="7609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/>
              <a:t>81% employees access work documents on the move, </a:t>
            </a:r>
          </a:p>
          <a:p>
            <a:r>
              <a:rPr lang="en-GB" sz="2400" b="0" dirty="0" smtClean="0"/>
              <a:t>69% use free file sharing platforms overall</a:t>
            </a:r>
            <a:endParaRPr lang="en-GB" sz="24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7552732" y="6165304"/>
            <a:ext cx="13901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/>
              <a:t>Source: </a:t>
            </a:r>
            <a:r>
              <a:rPr lang="en-GB" sz="1100" b="0" i="1" dirty="0" err="1" smtClean="0"/>
              <a:t>Workshare</a:t>
            </a:r>
            <a:endParaRPr lang="en-GB" sz="1100" b="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“Bring your own app”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3568" y="1556792"/>
          <a:ext cx="80648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5529" y="6165304"/>
            <a:ext cx="1720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/>
              <a:t>Source: </a:t>
            </a:r>
            <a:r>
              <a:rPr lang="en-GB" sz="1100" b="0" i="1" dirty="0" err="1" smtClean="0"/>
              <a:t>Portio</a:t>
            </a:r>
            <a:r>
              <a:rPr lang="en-GB" sz="1100" b="0" i="1" dirty="0" smtClean="0"/>
              <a:t> Research</a:t>
            </a:r>
            <a:endParaRPr lang="en-GB" sz="1100" b="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Emerging technologies useful for work?</a:t>
            </a:r>
            <a:endParaRPr lang="en-GB" sz="24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95536" y="1268760"/>
          <a:ext cx="74888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5915" y="4437112"/>
            <a:ext cx="77913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/>
              <a:t>How long will this take to happen?</a:t>
            </a:r>
          </a:p>
          <a:p>
            <a:r>
              <a:rPr lang="en-GB" sz="2400" b="0" dirty="0" smtClean="0"/>
              <a:t>16% say immediately, 33% say when costs come down. </a:t>
            </a:r>
          </a:p>
          <a:p>
            <a:r>
              <a:rPr lang="en-GB" sz="2400" b="0" dirty="0" smtClean="0"/>
              <a:t>Just 8% say such technologies will not </a:t>
            </a:r>
          </a:p>
          <a:p>
            <a:r>
              <a:rPr lang="en-GB" sz="2400" b="0" dirty="0" smtClean="0"/>
              <a:t>become widespread. </a:t>
            </a:r>
            <a:endParaRPr lang="en-GB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7957457" y="6237312"/>
            <a:ext cx="1186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/>
              <a:t>Source: </a:t>
            </a:r>
            <a:r>
              <a:rPr lang="en-GB" sz="1100" b="0" i="1" dirty="0" err="1" smtClean="0"/>
              <a:t>Fortinet</a:t>
            </a:r>
            <a:endParaRPr lang="en-GB" sz="1100" b="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oor_Research_white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DIN-Regular"/>
        <a:ea typeface=""/>
        <a:cs typeface=""/>
      </a:majorFont>
      <a:minorFont>
        <a:latin typeface="DIN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Bloor_Research_white</Template>
  <TotalTime>410</TotalTime>
  <Words>279</Words>
  <Application>Microsoft Office PowerPoint</Application>
  <PresentationFormat>On-screen Show (4:3)</PresentationFormat>
  <Paragraphs>48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Bloor_Research_white</vt:lpstr>
      <vt:lpstr>Taming the device creep</vt:lpstr>
      <vt:lpstr>Why are devices so important?  How we got here....</vt:lpstr>
      <vt:lpstr>What the future holds</vt:lpstr>
      <vt:lpstr>Where we are today</vt:lpstr>
      <vt:lpstr>Device proliferation</vt:lpstr>
      <vt:lpstr>Personal vs corporate devices</vt:lpstr>
      <vt:lpstr>Need for access on the move</vt:lpstr>
      <vt:lpstr>“Bring your own app”</vt:lpstr>
      <vt:lpstr>Emerging technologies useful for work?</vt:lpstr>
      <vt:lpstr>Where does this leave us?</vt:lpstr>
      <vt:lpstr>What is needed? </vt:lpstr>
      <vt:lpstr>Putting it all together</vt:lpstr>
    </vt:vector>
  </TitlesOfParts>
  <Company>Howarth &amp; Howarth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 Howarth</dc:creator>
  <cp:lastModifiedBy>Fran Howarth</cp:lastModifiedBy>
  <cp:revision>46</cp:revision>
  <dcterms:created xsi:type="dcterms:W3CDTF">2013-01-30T15:27:04Z</dcterms:created>
  <dcterms:modified xsi:type="dcterms:W3CDTF">2013-11-19T10:40:30Z</dcterms:modified>
</cp:coreProperties>
</file>