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18"/>
  </p:notesMasterIdLst>
  <p:handoutMasterIdLst>
    <p:handoutMasterId r:id="rId19"/>
  </p:handoutMasterIdLst>
  <p:sldIdLst>
    <p:sldId id="258" r:id="rId2"/>
    <p:sldId id="387" r:id="rId3"/>
    <p:sldId id="449" r:id="rId4"/>
    <p:sldId id="440" r:id="rId5"/>
    <p:sldId id="451" r:id="rId6"/>
    <p:sldId id="452" r:id="rId7"/>
    <p:sldId id="453" r:id="rId8"/>
    <p:sldId id="454" r:id="rId9"/>
    <p:sldId id="455" r:id="rId10"/>
    <p:sldId id="456" r:id="rId11"/>
    <p:sldId id="457" r:id="rId12"/>
    <p:sldId id="458" r:id="rId13"/>
    <p:sldId id="459" r:id="rId14"/>
    <p:sldId id="460" r:id="rId15"/>
    <p:sldId id="439" r:id="rId16"/>
    <p:sldId id="257" r:id="rId17"/>
  </p:sldIdLst>
  <p:sldSz cx="9144000" cy="6858000" type="screen4x3"/>
  <p:notesSz cx="6858000" cy="9144000"/>
  <p:defaultTextStyle>
    <a:defPPr>
      <a:defRPr lang="en-US"/>
    </a:defPPr>
    <a:lvl1pPr algn="ctr" rtl="0" fontAlgn="base">
      <a:spcBef>
        <a:spcPct val="0"/>
      </a:spcBef>
      <a:spcAft>
        <a:spcPct val="0"/>
      </a:spcAft>
      <a:defRPr sz="3600" b="1" kern="1200">
        <a:solidFill>
          <a:srgbClr val="000099"/>
        </a:solidFill>
        <a:latin typeface="Arial" pitchFamily="34" charset="0"/>
        <a:ea typeface="ＭＳ Ｐゴシック" charset="-128"/>
        <a:cs typeface="+mn-cs"/>
      </a:defRPr>
    </a:lvl1pPr>
    <a:lvl2pPr marL="457200" algn="ctr" rtl="0" fontAlgn="base">
      <a:spcBef>
        <a:spcPct val="0"/>
      </a:spcBef>
      <a:spcAft>
        <a:spcPct val="0"/>
      </a:spcAft>
      <a:defRPr sz="3600" b="1" kern="1200">
        <a:solidFill>
          <a:srgbClr val="000099"/>
        </a:solidFill>
        <a:latin typeface="Arial" pitchFamily="34" charset="0"/>
        <a:ea typeface="ＭＳ Ｐゴシック" charset="-128"/>
        <a:cs typeface="+mn-cs"/>
      </a:defRPr>
    </a:lvl2pPr>
    <a:lvl3pPr marL="914400" algn="ctr" rtl="0" fontAlgn="base">
      <a:spcBef>
        <a:spcPct val="0"/>
      </a:spcBef>
      <a:spcAft>
        <a:spcPct val="0"/>
      </a:spcAft>
      <a:defRPr sz="3600" b="1" kern="1200">
        <a:solidFill>
          <a:srgbClr val="000099"/>
        </a:solidFill>
        <a:latin typeface="Arial" pitchFamily="34" charset="0"/>
        <a:ea typeface="ＭＳ Ｐゴシック" charset="-128"/>
        <a:cs typeface="+mn-cs"/>
      </a:defRPr>
    </a:lvl3pPr>
    <a:lvl4pPr marL="1371600" algn="ctr" rtl="0" fontAlgn="base">
      <a:spcBef>
        <a:spcPct val="0"/>
      </a:spcBef>
      <a:spcAft>
        <a:spcPct val="0"/>
      </a:spcAft>
      <a:defRPr sz="3600" b="1" kern="1200">
        <a:solidFill>
          <a:srgbClr val="000099"/>
        </a:solidFill>
        <a:latin typeface="Arial" pitchFamily="34" charset="0"/>
        <a:ea typeface="ＭＳ Ｐゴシック" charset="-128"/>
        <a:cs typeface="+mn-cs"/>
      </a:defRPr>
    </a:lvl4pPr>
    <a:lvl5pPr marL="1828800" algn="ctr" rtl="0" fontAlgn="base">
      <a:spcBef>
        <a:spcPct val="0"/>
      </a:spcBef>
      <a:spcAft>
        <a:spcPct val="0"/>
      </a:spcAft>
      <a:defRPr sz="3600" b="1" kern="1200">
        <a:solidFill>
          <a:srgbClr val="000099"/>
        </a:solidFill>
        <a:latin typeface="Arial" pitchFamily="34" charset="0"/>
        <a:ea typeface="ＭＳ Ｐゴシック" charset="-128"/>
        <a:cs typeface="+mn-cs"/>
      </a:defRPr>
    </a:lvl5pPr>
    <a:lvl6pPr marL="2286000" algn="l" defTabSz="914400" rtl="0" eaLnBrk="1" latinLnBrk="0" hangingPunct="1">
      <a:defRPr sz="3600" b="1" kern="1200">
        <a:solidFill>
          <a:srgbClr val="000099"/>
        </a:solidFill>
        <a:latin typeface="Arial" pitchFamily="34" charset="0"/>
        <a:ea typeface="ＭＳ Ｐゴシック" charset="-128"/>
        <a:cs typeface="+mn-cs"/>
      </a:defRPr>
    </a:lvl6pPr>
    <a:lvl7pPr marL="2743200" algn="l" defTabSz="914400" rtl="0" eaLnBrk="1" latinLnBrk="0" hangingPunct="1">
      <a:defRPr sz="3600" b="1" kern="1200">
        <a:solidFill>
          <a:srgbClr val="000099"/>
        </a:solidFill>
        <a:latin typeface="Arial" pitchFamily="34" charset="0"/>
        <a:ea typeface="ＭＳ Ｐゴシック" charset="-128"/>
        <a:cs typeface="+mn-cs"/>
      </a:defRPr>
    </a:lvl7pPr>
    <a:lvl8pPr marL="3200400" algn="l" defTabSz="914400" rtl="0" eaLnBrk="1" latinLnBrk="0" hangingPunct="1">
      <a:defRPr sz="3600" b="1" kern="1200">
        <a:solidFill>
          <a:srgbClr val="000099"/>
        </a:solidFill>
        <a:latin typeface="Arial" pitchFamily="34" charset="0"/>
        <a:ea typeface="ＭＳ Ｐゴシック" charset="-128"/>
        <a:cs typeface="+mn-cs"/>
      </a:defRPr>
    </a:lvl8pPr>
    <a:lvl9pPr marL="3657600" algn="l" defTabSz="914400" rtl="0" eaLnBrk="1" latinLnBrk="0" hangingPunct="1">
      <a:defRPr sz="3600" b="1" kern="1200">
        <a:solidFill>
          <a:srgbClr val="000099"/>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F"/>
    <a:srgbClr val="2064DD"/>
    <a:srgbClr val="0000D1"/>
    <a:srgbClr val="0F64FF"/>
    <a:srgbClr val="1B7498"/>
    <a:srgbClr val="008000"/>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200" d="100"/>
          <a:sy n="200" d="100"/>
        </p:scale>
        <p:origin x="-277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Arial" pitchFamily="-109" charset="0"/>
                <a:ea typeface="ＭＳ Ｐゴシック" pitchFamily="-109" charset="-128"/>
                <a:cs typeface="ＭＳ Ｐゴシック" pitchFamily="-109" charset="-128"/>
              </a:defRPr>
            </a:lvl1pPr>
          </a:lstStyle>
          <a:p>
            <a:pPr>
              <a:defRPr/>
            </a:pPr>
            <a:endParaRPr lang="en-GB"/>
          </a:p>
        </p:txBody>
      </p:sp>
      <p:sp>
        <p:nvSpPr>
          <p:cNvPr id="184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659A2F73-2F6C-4F1A-A1BF-166B1873BF43}" type="datetime1">
              <a:rPr lang="en-GB"/>
              <a:pPr/>
              <a:t>02/11/2011</a:t>
            </a:fld>
            <a:endParaRPr lang="en-GB"/>
          </a:p>
        </p:txBody>
      </p:sp>
      <p:sp>
        <p:nvSpPr>
          <p:cNvPr id="184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Arial" pitchFamily="-109" charset="0"/>
                <a:ea typeface="ＭＳ Ｐゴシック" pitchFamily="-109" charset="-128"/>
                <a:cs typeface="ＭＳ Ｐゴシック" pitchFamily="-109" charset="-128"/>
              </a:defRPr>
            </a:lvl1pPr>
          </a:lstStyle>
          <a:p>
            <a:pPr>
              <a:defRPr/>
            </a:pPr>
            <a:endParaRPr lang="en-GB"/>
          </a:p>
        </p:txBody>
      </p:sp>
      <p:sp>
        <p:nvSpPr>
          <p:cNvPr id="184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1C8AFC39-BDE3-44F6-8609-649DB4387299}" type="slidenum">
              <a:rPr lang="en-GB"/>
              <a:pPr/>
              <a:t>‹#›</a:t>
            </a:fld>
            <a:endParaRPr lang="en-GB"/>
          </a:p>
        </p:txBody>
      </p:sp>
    </p:spTree>
    <p:extLst>
      <p:ext uri="{BB962C8B-B14F-4D97-AF65-F5344CB8AC3E}">
        <p14:creationId xmlns:p14="http://schemas.microsoft.com/office/powerpoint/2010/main" val="2907015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1200">
                <a:effectLst>
                  <a:outerShdw blurRad="38100" dist="38100" dir="2700000" algn="tl">
                    <a:srgbClr val="DDDDDD"/>
                  </a:outerShdw>
                </a:effectLst>
                <a:latin typeface="Arial" pitchFamily="-109" charset="0"/>
                <a:ea typeface="ＭＳ Ｐゴシック" pitchFamily="-109" charset="-128"/>
                <a:cs typeface="ＭＳ Ｐゴシック" pitchFamily="-109" charset="-128"/>
              </a:defRPr>
            </a:lvl1pPr>
          </a:lstStyle>
          <a:p>
            <a:pPr>
              <a:defRPr/>
            </a:pPr>
            <a:endParaRPr lang="en-GB"/>
          </a:p>
        </p:txBody>
      </p:sp>
      <p:sp>
        <p:nvSpPr>
          <p:cNvPr id="327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effectLst>
                  <a:outerShdw blurRad="38100" dist="38100" dir="2700000" algn="tl">
                    <a:srgbClr val="DDDDDD"/>
                  </a:outerShdw>
                </a:effectLst>
                <a:latin typeface="Arial" pitchFamily="-109" charset="0"/>
                <a:ea typeface="ＭＳ Ｐゴシック" pitchFamily="-109" charset="-128"/>
                <a:cs typeface="ＭＳ Ｐゴシック" pitchFamily="-109" charset="-128"/>
              </a:defRPr>
            </a:lvl1pPr>
          </a:lstStyle>
          <a:p>
            <a:pPr>
              <a:defRPr/>
            </a:pPr>
            <a:endParaRPr lang="en-GB"/>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DDDDDD"/>
                  </a:outerShdw>
                </a:effectLst>
                <a:latin typeface="Arial" pitchFamily="-109" charset="0"/>
                <a:ea typeface="ＭＳ Ｐゴシック" pitchFamily="-109" charset="-128"/>
                <a:cs typeface="ＭＳ Ｐゴシック" pitchFamily="-109" charset="-128"/>
              </a:defRPr>
            </a:lvl1pPr>
          </a:lstStyle>
          <a:p>
            <a:pPr>
              <a:defRPr/>
            </a:pPr>
            <a:endParaRPr lang="en-GB"/>
          </a:p>
        </p:txBody>
      </p:sp>
      <p:sp>
        <p:nvSpPr>
          <p:cNvPr id="327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fld id="{C97E5DC3-C095-40F3-A4A6-3A9ECB456B8C}" type="slidenum">
              <a:rPr lang="en-US"/>
              <a:pPr/>
              <a:t>‹#›</a:t>
            </a:fld>
            <a:endParaRPr lang="en-US"/>
          </a:p>
        </p:txBody>
      </p:sp>
    </p:spTree>
    <p:extLst>
      <p:ext uri="{BB962C8B-B14F-4D97-AF65-F5344CB8AC3E}">
        <p14:creationId xmlns:p14="http://schemas.microsoft.com/office/powerpoint/2010/main" val="725156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New Roman" pitchFamily="18"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36"/>
          <p:cNvSpPr txBox="1">
            <a:spLocks noChangeArrowheads="1"/>
          </p:cNvSpPr>
          <p:nvPr/>
        </p:nvSpPr>
        <p:spPr bwMode="auto">
          <a:xfrm>
            <a:off x="5181600" y="6553200"/>
            <a:ext cx="388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000099"/>
                </a:solidFill>
                <a:latin typeface="Arial" pitchFamily="34" charset="0"/>
                <a:ea typeface="ＭＳ Ｐゴシック" charset="-128"/>
              </a:defRPr>
            </a:lvl1pPr>
            <a:lvl2pPr marL="742950" indent="-285750" eaLnBrk="0" hangingPunct="0">
              <a:defRPr sz="3600" b="1">
                <a:solidFill>
                  <a:srgbClr val="000099"/>
                </a:solidFill>
                <a:latin typeface="Arial" pitchFamily="34" charset="0"/>
                <a:ea typeface="ＭＳ Ｐゴシック" charset="-128"/>
              </a:defRPr>
            </a:lvl2pPr>
            <a:lvl3pPr marL="1143000" indent="-228600" eaLnBrk="0" hangingPunct="0">
              <a:defRPr sz="3600" b="1">
                <a:solidFill>
                  <a:srgbClr val="000099"/>
                </a:solidFill>
                <a:latin typeface="Arial" pitchFamily="34" charset="0"/>
                <a:ea typeface="ＭＳ Ｐゴシック" charset="-128"/>
              </a:defRPr>
            </a:lvl3pPr>
            <a:lvl4pPr marL="1600200" indent="-228600" eaLnBrk="0" hangingPunct="0">
              <a:defRPr sz="3600" b="1">
                <a:solidFill>
                  <a:srgbClr val="000099"/>
                </a:solidFill>
                <a:latin typeface="Arial" pitchFamily="34" charset="0"/>
                <a:ea typeface="ＭＳ Ｐゴシック" charset="-128"/>
              </a:defRPr>
            </a:lvl4pPr>
            <a:lvl5pPr marL="2057400" indent="-228600" eaLnBrk="0" hangingPunct="0">
              <a:defRPr sz="3600" b="1">
                <a:solidFill>
                  <a:srgbClr val="000099"/>
                </a:solidFill>
                <a:latin typeface="Arial" pitchFamily="34" charset="0"/>
                <a:ea typeface="ＭＳ Ｐゴシック" charset="-128"/>
              </a:defRPr>
            </a:lvl5pPr>
            <a:lvl6pPr marL="2514600" indent="-228600" algn="ctr" eaLnBrk="0" fontAlgn="base" hangingPunct="0">
              <a:spcBef>
                <a:spcPct val="0"/>
              </a:spcBef>
              <a:spcAft>
                <a:spcPct val="0"/>
              </a:spcAft>
              <a:defRPr sz="3600" b="1">
                <a:solidFill>
                  <a:srgbClr val="000099"/>
                </a:solidFill>
                <a:latin typeface="Arial" pitchFamily="34" charset="0"/>
                <a:ea typeface="ＭＳ Ｐゴシック" charset="-128"/>
              </a:defRPr>
            </a:lvl6pPr>
            <a:lvl7pPr marL="2971800" indent="-228600" algn="ctr" eaLnBrk="0" fontAlgn="base" hangingPunct="0">
              <a:spcBef>
                <a:spcPct val="0"/>
              </a:spcBef>
              <a:spcAft>
                <a:spcPct val="0"/>
              </a:spcAft>
              <a:defRPr sz="3600" b="1">
                <a:solidFill>
                  <a:srgbClr val="000099"/>
                </a:solidFill>
                <a:latin typeface="Arial" pitchFamily="34" charset="0"/>
                <a:ea typeface="ＭＳ Ｐゴシック" charset="-128"/>
              </a:defRPr>
            </a:lvl7pPr>
            <a:lvl8pPr marL="3429000" indent="-228600" algn="ctr" eaLnBrk="0" fontAlgn="base" hangingPunct="0">
              <a:spcBef>
                <a:spcPct val="0"/>
              </a:spcBef>
              <a:spcAft>
                <a:spcPct val="0"/>
              </a:spcAft>
              <a:defRPr sz="3600" b="1">
                <a:solidFill>
                  <a:srgbClr val="000099"/>
                </a:solidFill>
                <a:latin typeface="Arial" pitchFamily="34" charset="0"/>
                <a:ea typeface="ＭＳ Ｐゴシック" charset="-128"/>
              </a:defRPr>
            </a:lvl8pPr>
            <a:lvl9pPr marL="3886200" indent="-228600" algn="ctr" eaLnBrk="0" fontAlgn="base" hangingPunct="0">
              <a:spcBef>
                <a:spcPct val="0"/>
              </a:spcBef>
              <a:spcAft>
                <a:spcPct val="0"/>
              </a:spcAft>
              <a:defRPr sz="3600" b="1">
                <a:solidFill>
                  <a:srgbClr val="000099"/>
                </a:solidFill>
                <a:latin typeface="Arial" pitchFamily="34" charset="0"/>
                <a:ea typeface="ＭＳ Ｐゴシック" charset="-128"/>
              </a:defRPr>
            </a:lvl9pPr>
          </a:lstStyle>
          <a:p>
            <a:pPr algn="r" eaLnBrk="1" hangingPunct="1">
              <a:spcBef>
                <a:spcPct val="50000"/>
              </a:spcBef>
            </a:pPr>
            <a:r>
              <a:rPr lang="en-US" sz="1400" b="0" i="1">
                <a:solidFill>
                  <a:schemeClr val="bg1"/>
                </a:solidFill>
                <a:latin typeface="DIN-Regular" charset="0"/>
              </a:rPr>
              <a:t>…optimise your IT investments</a:t>
            </a:r>
          </a:p>
        </p:txBody>
      </p:sp>
      <p:pic>
        <p:nvPicPr>
          <p:cNvPr id="5" name="Picture 37" descr="Bloor-R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168433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 Same Side Corner Rectangle 5"/>
          <p:cNvSpPr/>
          <p:nvPr/>
        </p:nvSpPr>
        <p:spPr bwMode="auto">
          <a:xfrm>
            <a:off x="0" y="6477000"/>
            <a:ext cx="9144000" cy="381000"/>
          </a:xfrm>
          <a:prstGeom prst="round2SameRect">
            <a:avLst>
              <a:gd name="adj1" fmla="val 50000"/>
              <a:gd name="adj2" fmla="val 0"/>
            </a:avLst>
          </a:prstGeom>
          <a:solidFill>
            <a:srgbClr val="166598"/>
          </a:solidFill>
          <a:ln w="3175" cap="flat" cmpd="sng" algn="ctr">
            <a:solidFill>
              <a:srgbClr val="1A5A85"/>
            </a:solidFill>
            <a:prstDash val="solid"/>
            <a:round/>
            <a:headEnd type="none" w="med" len="med"/>
            <a:tailEnd type="none" w="med" len="med"/>
          </a:ln>
          <a:effectLst/>
        </p:spPr>
        <p:txBody>
          <a:bodyPr anchor="ctr"/>
          <a:lstStyle/>
          <a:p>
            <a:pPr>
              <a:defRPr/>
            </a:pPr>
            <a:endParaRPr lang="en-US">
              <a:effectLst>
                <a:outerShdw blurRad="38100" dist="38100" dir="2700000" algn="tl">
                  <a:srgbClr val="000000"/>
                </a:outerShdw>
              </a:effectLst>
              <a:latin typeface="Arial" charset="0"/>
              <a:cs typeface="ＭＳ Ｐゴシック" charset="-128"/>
            </a:endParaRPr>
          </a:p>
        </p:txBody>
      </p:sp>
      <p:pic>
        <p:nvPicPr>
          <p:cNvPr id="7" name="Picture 11" descr="Bloor-PM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304800"/>
            <a:ext cx="6172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ctrTitle"/>
          </p:nvPr>
        </p:nvSpPr>
        <p:spPr>
          <a:xfrm>
            <a:off x="685800" y="2286000"/>
            <a:ext cx="7772400" cy="1143000"/>
          </a:xfrm>
        </p:spPr>
        <p:txBody>
          <a:bodyPr/>
          <a:lstStyle>
            <a:lvl1pPr>
              <a:defRPr/>
            </a:lvl1pPr>
          </a:lstStyle>
          <a:p>
            <a:r>
              <a:rPr lang="en-GB" smtClean="0"/>
              <a:t>Click to edit Master title style</a:t>
            </a:r>
            <a:endParaRPr lang="en-US"/>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solidFill>
                  <a:srgbClr val="FF9933"/>
                </a:solidFill>
              </a:defRPr>
            </a:lvl1pPr>
          </a:lstStyle>
          <a:p>
            <a:r>
              <a:rPr lang="en-GB" smtClean="0"/>
              <a:t>Click to edit Master subtitle style</a:t>
            </a:r>
            <a:endParaRPr lang="en-US"/>
          </a:p>
        </p:txBody>
      </p:sp>
    </p:spTree>
    <p:extLst>
      <p:ext uri="{BB962C8B-B14F-4D97-AF65-F5344CB8AC3E}">
        <p14:creationId xmlns:p14="http://schemas.microsoft.com/office/powerpoint/2010/main" val="1782041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18340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6388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152400"/>
            <a:ext cx="5676900" cy="5638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35227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43955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213744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219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19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02522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93426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45643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16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490308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5456253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 Same Side Corner Rectangle 13"/>
          <p:cNvSpPr>
            <a:spLocks noChangeArrowheads="1"/>
          </p:cNvSpPr>
          <p:nvPr/>
        </p:nvSpPr>
        <p:spPr bwMode="auto">
          <a:xfrm rot="10800000">
            <a:off x="0" y="0"/>
            <a:ext cx="9144000" cy="914400"/>
          </a:xfrm>
          <a:custGeom>
            <a:avLst/>
            <a:gdLst>
              <a:gd name="T0" fmla="*/ 9144000 w 9144000"/>
              <a:gd name="T1" fmla="*/ 457200 h 914400"/>
              <a:gd name="T2" fmla="*/ 4572000 w 9144000"/>
              <a:gd name="T3" fmla="*/ 914400 h 914400"/>
              <a:gd name="T4" fmla="*/ 0 w 9144000"/>
              <a:gd name="T5" fmla="*/ 457200 h 914400"/>
              <a:gd name="T6" fmla="*/ 4572000 w 9144000"/>
              <a:gd name="T7" fmla="*/ 0 h 914400"/>
              <a:gd name="T8" fmla="*/ 0 60000 65536"/>
              <a:gd name="T9" fmla="*/ 0 60000 65536"/>
              <a:gd name="T10" fmla="*/ 0 60000 65536"/>
              <a:gd name="T11" fmla="*/ 0 60000 65536"/>
              <a:gd name="T12" fmla="*/ 133909 w 9144000"/>
              <a:gd name="T13" fmla="*/ 133909 h 914400"/>
              <a:gd name="T14" fmla="*/ 9010091 w 9144000"/>
              <a:gd name="T15" fmla="*/ 914400 h 914400"/>
            </a:gdLst>
            <a:ahLst/>
            <a:cxnLst>
              <a:cxn ang="T8">
                <a:pos x="T0" y="T1"/>
              </a:cxn>
              <a:cxn ang="T9">
                <a:pos x="T2" y="T3"/>
              </a:cxn>
              <a:cxn ang="T10">
                <a:pos x="T4" y="T5"/>
              </a:cxn>
              <a:cxn ang="T11">
                <a:pos x="T6" y="T7"/>
              </a:cxn>
            </a:cxnLst>
            <a:rect l="T12" t="T13" r="T14" b="T15"/>
            <a:pathLst>
              <a:path w="9144000" h="914400">
                <a:moveTo>
                  <a:pt x="457200" y="0"/>
                </a:moveTo>
                <a:lnTo>
                  <a:pt x="8686800" y="0"/>
                </a:lnTo>
                <a:lnTo>
                  <a:pt x="8686799" y="0"/>
                </a:lnTo>
                <a:cubicBezTo>
                  <a:pt x="8939304" y="0"/>
                  <a:pt x="9144000" y="204695"/>
                  <a:pt x="9144000" y="457200"/>
                </a:cubicBezTo>
                <a:lnTo>
                  <a:pt x="9144000" y="914400"/>
                </a:lnTo>
                <a:lnTo>
                  <a:pt x="0" y="914400"/>
                </a:lnTo>
                <a:lnTo>
                  <a:pt x="0" y="457200"/>
                </a:lnTo>
                <a:cubicBezTo>
                  <a:pt x="0" y="204695"/>
                  <a:pt x="204695" y="0"/>
                  <a:pt x="457199" y="0"/>
                </a:cubicBezTo>
                <a:lnTo>
                  <a:pt x="457200" y="0"/>
                </a:lnTo>
                <a:close/>
              </a:path>
            </a:pathLst>
          </a:custGeom>
          <a:solidFill>
            <a:srgbClr val="166598"/>
          </a:solidFill>
          <a:ln>
            <a:noFill/>
          </a:ln>
          <a:effectLst>
            <a:outerShdw dist="38100" dir="5400000" algn="tl" rotWithShape="0">
              <a:srgbClr val="000000">
                <a:alpha val="53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endParaRPr lang="en-GB"/>
          </a:p>
        </p:txBody>
      </p:sp>
      <p:sp>
        <p:nvSpPr>
          <p:cNvPr id="13" name="Round Same Side Corner Rectangle 12"/>
          <p:cNvSpPr/>
          <p:nvPr/>
        </p:nvSpPr>
        <p:spPr bwMode="auto">
          <a:xfrm>
            <a:off x="0" y="6477000"/>
            <a:ext cx="9144000" cy="381000"/>
          </a:xfrm>
          <a:prstGeom prst="round2SameRect">
            <a:avLst>
              <a:gd name="adj1" fmla="val 50000"/>
              <a:gd name="adj2" fmla="val 0"/>
            </a:avLst>
          </a:prstGeom>
          <a:solidFill>
            <a:srgbClr val="166598"/>
          </a:solidFill>
          <a:ln w="3175" cap="flat" cmpd="sng" algn="ctr">
            <a:solidFill>
              <a:srgbClr val="1A5A85"/>
            </a:solidFill>
            <a:prstDash val="solid"/>
            <a:round/>
            <a:headEnd type="none" w="med" len="med"/>
            <a:tailEnd type="none" w="med" len="med"/>
          </a:ln>
          <a:effectLst/>
        </p:spPr>
        <p:txBody>
          <a:bodyPr anchor="ctr"/>
          <a:lstStyle/>
          <a:p>
            <a:pPr>
              <a:defRPr/>
            </a:pPr>
            <a:endParaRPr lang="en-US">
              <a:effectLst>
                <a:outerShdw blurRad="38100" dist="38100" dir="2700000" algn="tl">
                  <a:srgbClr val="000000"/>
                </a:outerShdw>
              </a:effectLst>
              <a:latin typeface="Arial" charset="0"/>
              <a:cs typeface="ＭＳ Ｐゴシック" charset="-128"/>
            </a:endParaRPr>
          </a:p>
        </p:txBody>
      </p:sp>
      <p:sp>
        <p:nvSpPr>
          <p:cNvPr id="1026" name="Rectangle 2"/>
          <p:cNvSpPr>
            <a:spLocks noGrp="1" noChangeArrowheads="1"/>
          </p:cNvSpPr>
          <p:nvPr>
            <p:ph type="title"/>
          </p:nvPr>
        </p:nvSpPr>
        <p:spPr bwMode="auto">
          <a:xfrm>
            <a:off x="2895600" y="152400"/>
            <a:ext cx="5943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9" name="Rectangle 3"/>
          <p:cNvSpPr>
            <a:spLocks noGrp="1" noChangeArrowheads="1"/>
          </p:cNvSpPr>
          <p:nvPr>
            <p:ph type="body" idx="1"/>
          </p:nvPr>
        </p:nvSpPr>
        <p:spPr bwMode="auto">
          <a:xfrm>
            <a:off x="685800" y="12192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1030" name="Text Box 10"/>
          <p:cNvSpPr txBox="1">
            <a:spLocks noChangeArrowheads="1"/>
          </p:cNvSpPr>
          <p:nvPr/>
        </p:nvSpPr>
        <p:spPr bwMode="auto">
          <a:xfrm>
            <a:off x="5181600" y="6505575"/>
            <a:ext cx="3886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000099"/>
                </a:solidFill>
                <a:latin typeface="Arial" charset="0"/>
                <a:ea typeface="ＭＳ Ｐゴシック" charset="0"/>
                <a:cs typeface="ＭＳ Ｐゴシック" charset="0"/>
              </a:defRPr>
            </a:lvl1pPr>
            <a:lvl2pPr marL="742950" indent="-285750" eaLnBrk="0" hangingPunct="0">
              <a:defRPr sz="3600" b="1">
                <a:solidFill>
                  <a:srgbClr val="000099"/>
                </a:solidFill>
                <a:latin typeface="Arial" charset="0"/>
                <a:ea typeface="ＭＳ Ｐゴシック" charset="0"/>
              </a:defRPr>
            </a:lvl2pPr>
            <a:lvl3pPr marL="1143000" indent="-228600" eaLnBrk="0" hangingPunct="0">
              <a:defRPr sz="3600" b="1">
                <a:solidFill>
                  <a:srgbClr val="000099"/>
                </a:solidFill>
                <a:latin typeface="Arial" charset="0"/>
                <a:ea typeface="ＭＳ Ｐゴシック" charset="0"/>
              </a:defRPr>
            </a:lvl3pPr>
            <a:lvl4pPr marL="1600200" indent="-228600" eaLnBrk="0" hangingPunct="0">
              <a:defRPr sz="3600" b="1">
                <a:solidFill>
                  <a:srgbClr val="000099"/>
                </a:solidFill>
                <a:latin typeface="Arial" charset="0"/>
                <a:ea typeface="ＭＳ Ｐゴシック" charset="0"/>
              </a:defRPr>
            </a:lvl4pPr>
            <a:lvl5pPr marL="2057400" indent="-228600" eaLnBrk="0" hangingPunct="0">
              <a:defRPr sz="3600" b="1">
                <a:solidFill>
                  <a:srgbClr val="000099"/>
                </a:solidFill>
                <a:latin typeface="Arial" charset="0"/>
                <a:ea typeface="ＭＳ Ｐゴシック" charset="0"/>
              </a:defRPr>
            </a:lvl5pPr>
            <a:lvl6pPr marL="2514600" indent="-228600" algn="ctr" eaLnBrk="0" fontAlgn="base" hangingPunct="0">
              <a:spcBef>
                <a:spcPct val="0"/>
              </a:spcBef>
              <a:spcAft>
                <a:spcPct val="0"/>
              </a:spcAft>
              <a:defRPr sz="3600" b="1">
                <a:solidFill>
                  <a:srgbClr val="000099"/>
                </a:solidFill>
                <a:latin typeface="Arial" charset="0"/>
                <a:ea typeface="ＭＳ Ｐゴシック" charset="0"/>
              </a:defRPr>
            </a:lvl6pPr>
            <a:lvl7pPr marL="2971800" indent="-228600" algn="ctr" eaLnBrk="0" fontAlgn="base" hangingPunct="0">
              <a:spcBef>
                <a:spcPct val="0"/>
              </a:spcBef>
              <a:spcAft>
                <a:spcPct val="0"/>
              </a:spcAft>
              <a:defRPr sz="3600" b="1">
                <a:solidFill>
                  <a:srgbClr val="000099"/>
                </a:solidFill>
                <a:latin typeface="Arial" charset="0"/>
                <a:ea typeface="ＭＳ Ｐゴシック" charset="0"/>
              </a:defRPr>
            </a:lvl7pPr>
            <a:lvl8pPr marL="3429000" indent="-228600" algn="ctr" eaLnBrk="0" fontAlgn="base" hangingPunct="0">
              <a:spcBef>
                <a:spcPct val="0"/>
              </a:spcBef>
              <a:spcAft>
                <a:spcPct val="0"/>
              </a:spcAft>
              <a:defRPr sz="3600" b="1">
                <a:solidFill>
                  <a:srgbClr val="000099"/>
                </a:solidFill>
                <a:latin typeface="Arial" charset="0"/>
                <a:ea typeface="ＭＳ Ｐゴシック" charset="0"/>
              </a:defRPr>
            </a:lvl8pPr>
            <a:lvl9pPr marL="3886200" indent="-228600" algn="ctr" eaLnBrk="0" fontAlgn="base" hangingPunct="0">
              <a:spcBef>
                <a:spcPct val="0"/>
              </a:spcBef>
              <a:spcAft>
                <a:spcPct val="0"/>
              </a:spcAft>
              <a:defRPr sz="3600" b="1">
                <a:solidFill>
                  <a:srgbClr val="000099"/>
                </a:solidFill>
                <a:latin typeface="Arial" charset="0"/>
                <a:ea typeface="ＭＳ Ｐゴシック" charset="0"/>
              </a:defRPr>
            </a:lvl9pPr>
          </a:lstStyle>
          <a:p>
            <a:pPr algn="r" eaLnBrk="1" hangingPunct="1">
              <a:spcBef>
                <a:spcPct val="50000"/>
              </a:spcBef>
              <a:defRPr/>
            </a:pPr>
            <a:r>
              <a:rPr lang="en-US" sz="1200" b="0" i="1" smtClean="0">
                <a:solidFill>
                  <a:schemeClr val="bg1"/>
                </a:solidFill>
                <a:latin typeface="DIN-Regular" charset="0"/>
              </a:rPr>
              <a:t>telling the Information Management story</a:t>
            </a:r>
          </a:p>
        </p:txBody>
      </p:sp>
      <p:sp>
        <p:nvSpPr>
          <p:cNvPr id="1031" name="Text Box 13"/>
          <p:cNvSpPr txBox="1">
            <a:spLocks noChangeArrowheads="1"/>
          </p:cNvSpPr>
          <p:nvPr/>
        </p:nvSpPr>
        <p:spPr bwMode="auto">
          <a:xfrm>
            <a:off x="0" y="6543675"/>
            <a:ext cx="30480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000099"/>
                </a:solidFill>
                <a:latin typeface="Arial" pitchFamily="34" charset="0"/>
                <a:ea typeface="ＭＳ Ｐゴシック" charset="-128"/>
              </a:defRPr>
            </a:lvl1pPr>
            <a:lvl2pPr marL="742950" indent="-285750" eaLnBrk="0" hangingPunct="0">
              <a:defRPr sz="3600" b="1">
                <a:solidFill>
                  <a:srgbClr val="000099"/>
                </a:solidFill>
                <a:latin typeface="Arial" pitchFamily="34" charset="0"/>
                <a:ea typeface="ＭＳ Ｐゴシック" charset="-128"/>
              </a:defRPr>
            </a:lvl2pPr>
            <a:lvl3pPr marL="1143000" indent="-228600" eaLnBrk="0" hangingPunct="0">
              <a:defRPr sz="3600" b="1">
                <a:solidFill>
                  <a:srgbClr val="000099"/>
                </a:solidFill>
                <a:latin typeface="Arial" pitchFamily="34" charset="0"/>
                <a:ea typeface="ＭＳ Ｐゴシック" charset="-128"/>
              </a:defRPr>
            </a:lvl3pPr>
            <a:lvl4pPr marL="1600200" indent="-228600" eaLnBrk="0" hangingPunct="0">
              <a:defRPr sz="3600" b="1">
                <a:solidFill>
                  <a:srgbClr val="000099"/>
                </a:solidFill>
                <a:latin typeface="Arial" pitchFamily="34" charset="0"/>
                <a:ea typeface="ＭＳ Ｐゴシック" charset="-128"/>
              </a:defRPr>
            </a:lvl4pPr>
            <a:lvl5pPr marL="2057400" indent="-228600" eaLnBrk="0" hangingPunct="0">
              <a:defRPr sz="3600" b="1">
                <a:solidFill>
                  <a:srgbClr val="000099"/>
                </a:solidFill>
                <a:latin typeface="Arial" pitchFamily="34" charset="0"/>
                <a:ea typeface="ＭＳ Ｐゴシック" charset="-128"/>
              </a:defRPr>
            </a:lvl5pPr>
            <a:lvl6pPr marL="2514600" indent="-228600" algn="ctr" eaLnBrk="0" fontAlgn="base" hangingPunct="0">
              <a:spcBef>
                <a:spcPct val="0"/>
              </a:spcBef>
              <a:spcAft>
                <a:spcPct val="0"/>
              </a:spcAft>
              <a:defRPr sz="3600" b="1">
                <a:solidFill>
                  <a:srgbClr val="000099"/>
                </a:solidFill>
                <a:latin typeface="Arial" pitchFamily="34" charset="0"/>
                <a:ea typeface="ＭＳ Ｐゴシック" charset="-128"/>
              </a:defRPr>
            </a:lvl6pPr>
            <a:lvl7pPr marL="2971800" indent="-228600" algn="ctr" eaLnBrk="0" fontAlgn="base" hangingPunct="0">
              <a:spcBef>
                <a:spcPct val="0"/>
              </a:spcBef>
              <a:spcAft>
                <a:spcPct val="0"/>
              </a:spcAft>
              <a:defRPr sz="3600" b="1">
                <a:solidFill>
                  <a:srgbClr val="000099"/>
                </a:solidFill>
                <a:latin typeface="Arial" pitchFamily="34" charset="0"/>
                <a:ea typeface="ＭＳ Ｐゴシック" charset="-128"/>
              </a:defRPr>
            </a:lvl7pPr>
            <a:lvl8pPr marL="3429000" indent="-228600" algn="ctr" eaLnBrk="0" fontAlgn="base" hangingPunct="0">
              <a:spcBef>
                <a:spcPct val="0"/>
              </a:spcBef>
              <a:spcAft>
                <a:spcPct val="0"/>
              </a:spcAft>
              <a:defRPr sz="3600" b="1">
                <a:solidFill>
                  <a:srgbClr val="000099"/>
                </a:solidFill>
                <a:latin typeface="Arial" pitchFamily="34" charset="0"/>
                <a:ea typeface="ＭＳ Ｐゴシック" charset="-128"/>
              </a:defRPr>
            </a:lvl8pPr>
            <a:lvl9pPr marL="3886200" indent="-228600" algn="ctr" eaLnBrk="0" fontAlgn="base" hangingPunct="0">
              <a:spcBef>
                <a:spcPct val="0"/>
              </a:spcBef>
              <a:spcAft>
                <a:spcPct val="0"/>
              </a:spcAft>
              <a:defRPr sz="3600" b="1">
                <a:solidFill>
                  <a:srgbClr val="000099"/>
                </a:solidFill>
                <a:latin typeface="Arial" pitchFamily="34" charset="0"/>
                <a:ea typeface="ＭＳ Ｐゴシック" charset="-128"/>
              </a:defRPr>
            </a:lvl9pPr>
          </a:lstStyle>
          <a:p>
            <a:pPr algn="l" eaLnBrk="1" hangingPunct="1">
              <a:spcBef>
                <a:spcPct val="50000"/>
              </a:spcBef>
            </a:pPr>
            <a:r>
              <a:rPr lang="en-US" sz="700" b="0" i="1">
                <a:solidFill>
                  <a:schemeClr val="bg1"/>
                </a:solidFill>
                <a:latin typeface="DIN-Regular" charset="0"/>
              </a:rPr>
              <a:t>Confidential © Bloor Research 2009</a:t>
            </a:r>
          </a:p>
        </p:txBody>
      </p:sp>
      <p:pic>
        <p:nvPicPr>
          <p:cNvPr id="1032" name="Picture 9" descr="Bloor-REV.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211138"/>
            <a:ext cx="2057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 Same Side Corner Rectangle 13"/>
          <p:cNvSpPr>
            <a:spLocks noChangeArrowheads="1"/>
          </p:cNvSpPr>
          <p:nvPr userDrawn="1"/>
        </p:nvSpPr>
        <p:spPr bwMode="auto">
          <a:xfrm rot="10800000">
            <a:off x="0" y="0"/>
            <a:ext cx="9144000" cy="914400"/>
          </a:xfrm>
          <a:custGeom>
            <a:avLst/>
            <a:gdLst>
              <a:gd name="T0" fmla="*/ 9144000 w 9144000"/>
              <a:gd name="T1" fmla="*/ 457200 h 914400"/>
              <a:gd name="T2" fmla="*/ 4572000 w 9144000"/>
              <a:gd name="T3" fmla="*/ 914400 h 914400"/>
              <a:gd name="T4" fmla="*/ 0 w 9144000"/>
              <a:gd name="T5" fmla="*/ 457200 h 914400"/>
              <a:gd name="T6" fmla="*/ 4572000 w 9144000"/>
              <a:gd name="T7" fmla="*/ 0 h 914400"/>
              <a:gd name="T8" fmla="*/ 0 60000 65536"/>
              <a:gd name="T9" fmla="*/ 0 60000 65536"/>
              <a:gd name="T10" fmla="*/ 0 60000 65536"/>
              <a:gd name="T11" fmla="*/ 0 60000 65536"/>
              <a:gd name="T12" fmla="*/ 133909 w 9144000"/>
              <a:gd name="T13" fmla="*/ 133909 h 914400"/>
              <a:gd name="T14" fmla="*/ 9010091 w 9144000"/>
              <a:gd name="T15" fmla="*/ 914400 h 914400"/>
            </a:gdLst>
            <a:ahLst/>
            <a:cxnLst>
              <a:cxn ang="T8">
                <a:pos x="T0" y="T1"/>
              </a:cxn>
              <a:cxn ang="T9">
                <a:pos x="T2" y="T3"/>
              </a:cxn>
              <a:cxn ang="T10">
                <a:pos x="T4" y="T5"/>
              </a:cxn>
              <a:cxn ang="T11">
                <a:pos x="T6" y="T7"/>
              </a:cxn>
            </a:cxnLst>
            <a:rect l="T12" t="T13" r="T14" b="T15"/>
            <a:pathLst>
              <a:path w="9144000" h="914400">
                <a:moveTo>
                  <a:pt x="457200" y="0"/>
                </a:moveTo>
                <a:lnTo>
                  <a:pt x="8686800" y="0"/>
                </a:lnTo>
                <a:lnTo>
                  <a:pt x="8686799" y="0"/>
                </a:lnTo>
                <a:cubicBezTo>
                  <a:pt x="8939304" y="0"/>
                  <a:pt x="9144000" y="204695"/>
                  <a:pt x="9144000" y="457200"/>
                </a:cubicBezTo>
                <a:lnTo>
                  <a:pt x="9144000" y="914400"/>
                </a:lnTo>
                <a:lnTo>
                  <a:pt x="0" y="914400"/>
                </a:lnTo>
                <a:lnTo>
                  <a:pt x="0" y="457200"/>
                </a:lnTo>
                <a:cubicBezTo>
                  <a:pt x="0" y="204695"/>
                  <a:pt x="204695" y="0"/>
                  <a:pt x="457199" y="0"/>
                </a:cubicBezTo>
                <a:lnTo>
                  <a:pt x="457200" y="0"/>
                </a:lnTo>
                <a:close/>
              </a:path>
            </a:pathLst>
          </a:custGeom>
          <a:solidFill>
            <a:srgbClr val="166598"/>
          </a:solidFill>
          <a:ln>
            <a:noFill/>
          </a:ln>
          <a:effectLst>
            <a:outerShdw dist="38100" dir="5400000" algn="tl" rotWithShape="0">
              <a:srgbClr val="000000">
                <a:alpha val="53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endParaRPr lang="en-GB"/>
          </a:p>
        </p:txBody>
      </p:sp>
      <p:sp>
        <p:nvSpPr>
          <p:cNvPr id="10" name="Round Same Side Corner Rectangle 9"/>
          <p:cNvSpPr/>
          <p:nvPr userDrawn="1"/>
        </p:nvSpPr>
        <p:spPr bwMode="auto">
          <a:xfrm>
            <a:off x="0" y="6477000"/>
            <a:ext cx="9144000" cy="381000"/>
          </a:xfrm>
          <a:prstGeom prst="round2SameRect">
            <a:avLst>
              <a:gd name="adj1" fmla="val 50000"/>
              <a:gd name="adj2" fmla="val 0"/>
            </a:avLst>
          </a:prstGeom>
          <a:solidFill>
            <a:srgbClr val="166598"/>
          </a:solidFill>
          <a:ln w="3175" cap="flat" cmpd="sng" algn="ctr">
            <a:solidFill>
              <a:srgbClr val="1A5A85"/>
            </a:solidFill>
            <a:prstDash val="solid"/>
            <a:round/>
            <a:headEnd type="none" w="med" len="med"/>
            <a:tailEnd type="none" w="med" len="med"/>
          </a:ln>
          <a:effectLst/>
        </p:spPr>
        <p:txBody>
          <a:bodyPr anchor="ctr"/>
          <a:lstStyle/>
          <a:p>
            <a:pPr>
              <a:defRPr/>
            </a:pPr>
            <a:endParaRPr lang="en-GB">
              <a:effectLst>
                <a:outerShdw blurRad="38100" dist="38100" dir="2700000" algn="tl">
                  <a:srgbClr val="000000"/>
                </a:outerShdw>
              </a:effectLst>
              <a:latin typeface="Arial" pitchFamily="-109" charset="0"/>
              <a:ea typeface="ＭＳ Ｐゴシック" pitchFamily="-109" charset="-128"/>
              <a:cs typeface="ＭＳ Ｐゴシック" pitchFamily="-109" charset="-128"/>
            </a:endParaRPr>
          </a:p>
        </p:txBody>
      </p:sp>
      <p:pic>
        <p:nvPicPr>
          <p:cNvPr id="1035" name="Picture 9" descr="Bloor-REV.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211138"/>
            <a:ext cx="2057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0"/>
          <p:cNvSpPr txBox="1">
            <a:spLocks noChangeArrowheads="1"/>
          </p:cNvSpPr>
          <p:nvPr userDrawn="1"/>
        </p:nvSpPr>
        <p:spPr bwMode="auto">
          <a:xfrm>
            <a:off x="5181600" y="6516688"/>
            <a:ext cx="3886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000099"/>
                </a:solidFill>
                <a:latin typeface="Arial" charset="0"/>
                <a:ea typeface="ＭＳ Ｐゴシック" charset="0"/>
                <a:cs typeface="ＭＳ Ｐゴシック" charset="0"/>
              </a:defRPr>
            </a:lvl1pPr>
            <a:lvl2pPr marL="742950" indent="-285750" eaLnBrk="0" hangingPunct="0">
              <a:defRPr sz="3600" b="1">
                <a:solidFill>
                  <a:srgbClr val="000099"/>
                </a:solidFill>
                <a:latin typeface="Arial" charset="0"/>
                <a:ea typeface="ＭＳ Ｐゴシック" charset="0"/>
              </a:defRPr>
            </a:lvl2pPr>
            <a:lvl3pPr marL="1143000" indent="-228600" eaLnBrk="0" hangingPunct="0">
              <a:defRPr sz="3600" b="1">
                <a:solidFill>
                  <a:srgbClr val="000099"/>
                </a:solidFill>
                <a:latin typeface="Arial" charset="0"/>
                <a:ea typeface="ＭＳ Ｐゴシック" charset="0"/>
              </a:defRPr>
            </a:lvl3pPr>
            <a:lvl4pPr marL="1600200" indent="-228600" eaLnBrk="0" hangingPunct="0">
              <a:defRPr sz="3600" b="1">
                <a:solidFill>
                  <a:srgbClr val="000099"/>
                </a:solidFill>
                <a:latin typeface="Arial" charset="0"/>
                <a:ea typeface="ＭＳ Ｐゴシック" charset="0"/>
              </a:defRPr>
            </a:lvl4pPr>
            <a:lvl5pPr marL="2057400" indent="-228600" eaLnBrk="0" hangingPunct="0">
              <a:defRPr sz="3600" b="1">
                <a:solidFill>
                  <a:srgbClr val="000099"/>
                </a:solidFill>
                <a:latin typeface="Arial" charset="0"/>
                <a:ea typeface="ＭＳ Ｐゴシック" charset="0"/>
              </a:defRPr>
            </a:lvl5pPr>
            <a:lvl6pPr marL="2514600" indent="-228600" algn="ctr" eaLnBrk="0" fontAlgn="base" hangingPunct="0">
              <a:spcBef>
                <a:spcPct val="0"/>
              </a:spcBef>
              <a:spcAft>
                <a:spcPct val="0"/>
              </a:spcAft>
              <a:defRPr sz="3600" b="1">
                <a:solidFill>
                  <a:srgbClr val="000099"/>
                </a:solidFill>
                <a:latin typeface="Arial" charset="0"/>
                <a:ea typeface="ＭＳ Ｐゴシック" charset="0"/>
              </a:defRPr>
            </a:lvl6pPr>
            <a:lvl7pPr marL="2971800" indent="-228600" algn="ctr" eaLnBrk="0" fontAlgn="base" hangingPunct="0">
              <a:spcBef>
                <a:spcPct val="0"/>
              </a:spcBef>
              <a:spcAft>
                <a:spcPct val="0"/>
              </a:spcAft>
              <a:defRPr sz="3600" b="1">
                <a:solidFill>
                  <a:srgbClr val="000099"/>
                </a:solidFill>
                <a:latin typeface="Arial" charset="0"/>
                <a:ea typeface="ＭＳ Ｐゴシック" charset="0"/>
              </a:defRPr>
            </a:lvl7pPr>
            <a:lvl8pPr marL="3429000" indent="-228600" algn="ctr" eaLnBrk="0" fontAlgn="base" hangingPunct="0">
              <a:spcBef>
                <a:spcPct val="0"/>
              </a:spcBef>
              <a:spcAft>
                <a:spcPct val="0"/>
              </a:spcAft>
              <a:defRPr sz="3600" b="1">
                <a:solidFill>
                  <a:srgbClr val="000099"/>
                </a:solidFill>
                <a:latin typeface="Arial" charset="0"/>
                <a:ea typeface="ＭＳ Ｐゴシック" charset="0"/>
              </a:defRPr>
            </a:lvl8pPr>
            <a:lvl9pPr marL="3886200" indent="-228600" algn="ctr" eaLnBrk="0" fontAlgn="base" hangingPunct="0">
              <a:spcBef>
                <a:spcPct val="0"/>
              </a:spcBef>
              <a:spcAft>
                <a:spcPct val="0"/>
              </a:spcAft>
              <a:defRPr sz="3600" b="1">
                <a:solidFill>
                  <a:srgbClr val="000099"/>
                </a:solidFill>
                <a:latin typeface="Arial" charset="0"/>
                <a:ea typeface="ＭＳ Ｐゴシック" charset="0"/>
              </a:defRPr>
            </a:lvl9pPr>
          </a:lstStyle>
          <a:p>
            <a:pPr algn="r" eaLnBrk="1" hangingPunct="1">
              <a:spcBef>
                <a:spcPct val="50000"/>
              </a:spcBef>
              <a:defRPr/>
            </a:pPr>
            <a:r>
              <a:rPr lang="en-US" sz="1200" b="0" i="1" smtClean="0">
                <a:solidFill>
                  <a:schemeClr val="bg1"/>
                </a:solidFill>
                <a:latin typeface="DIN-Regular" charset="0"/>
              </a:rPr>
              <a:t>telling the </a:t>
            </a:r>
            <a:r>
              <a:rPr lang="en-US" sz="1200" i="1" smtClean="0">
                <a:solidFill>
                  <a:schemeClr val="bg1"/>
                </a:solidFill>
                <a:latin typeface="DIN-Regular" charset="0"/>
              </a:rPr>
              <a:t>right</a:t>
            </a:r>
            <a:r>
              <a:rPr lang="en-US" sz="1200" b="0" i="1" smtClean="0">
                <a:solidFill>
                  <a:schemeClr val="bg1"/>
                </a:solidFill>
                <a:latin typeface="DIN-Regular" charset="0"/>
              </a:rPr>
              <a:t> story</a:t>
            </a:r>
          </a:p>
        </p:txBody>
      </p:sp>
      <p:sp>
        <p:nvSpPr>
          <p:cNvPr id="15" name="Text Box 13"/>
          <p:cNvSpPr txBox="1">
            <a:spLocks noChangeArrowheads="1"/>
          </p:cNvSpPr>
          <p:nvPr userDrawn="1"/>
        </p:nvSpPr>
        <p:spPr bwMode="auto">
          <a:xfrm>
            <a:off x="76200" y="6570663"/>
            <a:ext cx="3048000" cy="198437"/>
          </a:xfrm>
          <a:prstGeom prst="rect">
            <a:avLst/>
          </a:prstGeom>
          <a:noFill/>
          <a:ln w="9525">
            <a:noFill/>
            <a:miter lim="800000"/>
            <a:headEnd/>
            <a:tailEnd/>
          </a:ln>
          <a:effectLst/>
        </p:spPr>
        <p:txBody>
          <a:bodyPr>
            <a:spAutoFit/>
          </a:bodyPr>
          <a:lstStyle>
            <a:lvl1pPr eaLnBrk="0" hangingPunct="0">
              <a:defRPr sz="3600" b="1">
                <a:solidFill>
                  <a:srgbClr val="000099"/>
                </a:solidFill>
                <a:latin typeface="Arial" pitchFamily="34" charset="0"/>
                <a:ea typeface="ＭＳ Ｐゴシック" charset="-128"/>
              </a:defRPr>
            </a:lvl1pPr>
            <a:lvl2pPr marL="742950" indent="-285750" eaLnBrk="0" hangingPunct="0">
              <a:defRPr sz="3600" b="1">
                <a:solidFill>
                  <a:srgbClr val="000099"/>
                </a:solidFill>
                <a:latin typeface="Arial" pitchFamily="34" charset="0"/>
                <a:ea typeface="ＭＳ Ｐゴシック" charset="-128"/>
              </a:defRPr>
            </a:lvl2pPr>
            <a:lvl3pPr marL="1143000" indent="-228600" eaLnBrk="0" hangingPunct="0">
              <a:defRPr sz="3600" b="1">
                <a:solidFill>
                  <a:srgbClr val="000099"/>
                </a:solidFill>
                <a:latin typeface="Arial" pitchFamily="34" charset="0"/>
                <a:ea typeface="ＭＳ Ｐゴシック" charset="-128"/>
              </a:defRPr>
            </a:lvl3pPr>
            <a:lvl4pPr marL="1600200" indent="-228600" eaLnBrk="0" hangingPunct="0">
              <a:defRPr sz="3600" b="1">
                <a:solidFill>
                  <a:srgbClr val="000099"/>
                </a:solidFill>
                <a:latin typeface="Arial" pitchFamily="34" charset="0"/>
                <a:ea typeface="ＭＳ Ｐゴシック" charset="-128"/>
              </a:defRPr>
            </a:lvl4pPr>
            <a:lvl5pPr marL="2057400" indent="-228600" eaLnBrk="0" hangingPunct="0">
              <a:defRPr sz="3600" b="1">
                <a:solidFill>
                  <a:srgbClr val="000099"/>
                </a:solidFill>
                <a:latin typeface="Arial" pitchFamily="34" charset="0"/>
                <a:ea typeface="ＭＳ Ｐゴシック" charset="-128"/>
              </a:defRPr>
            </a:lvl5pPr>
            <a:lvl6pPr marL="2514600" indent="-228600" algn="ctr" eaLnBrk="0" fontAlgn="base" hangingPunct="0">
              <a:spcBef>
                <a:spcPct val="0"/>
              </a:spcBef>
              <a:spcAft>
                <a:spcPct val="0"/>
              </a:spcAft>
              <a:defRPr sz="3600" b="1">
                <a:solidFill>
                  <a:srgbClr val="000099"/>
                </a:solidFill>
                <a:latin typeface="Arial" pitchFamily="34" charset="0"/>
                <a:ea typeface="ＭＳ Ｐゴシック" charset="-128"/>
              </a:defRPr>
            </a:lvl6pPr>
            <a:lvl7pPr marL="2971800" indent="-228600" algn="ctr" eaLnBrk="0" fontAlgn="base" hangingPunct="0">
              <a:spcBef>
                <a:spcPct val="0"/>
              </a:spcBef>
              <a:spcAft>
                <a:spcPct val="0"/>
              </a:spcAft>
              <a:defRPr sz="3600" b="1">
                <a:solidFill>
                  <a:srgbClr val="000099"/>
                </a:solidFill>
                <a:latin typeface="Arial" pitchFamily="34" charset="0"/>
                <a:ea typeface="ＭＳ Ｐゴシック" charset="-128"/>
              </a:defRPr>
            </a:lvl7pPr>
            <a:lvl8pPr marL="3429000" indent="-228600" algn="ctr" eaLnBrk="0" fontAlgn="base" hangingPunct="0">
              <a:spcBef>
                <a:spcPct val="0"/>
              </a:spcBef>
              <a:spcAft>
                <a:spcPct val="0"/>
              </a:spcAft>
              <a:defRPr sz="3600" b="1">
                <a:solidFill>
                  <a:srgbClr val="000099"/>
                </a:solidFill>
                <a:latin typeface="Arial" pitchFamily="34" charset="0"/>
                <a:ea typeface="ＭＳ Ｐゴシック" charset="-128"/>
              </a:defRPr>
            </a:lvl8pPr>
            <a:lvl9pPr marL="3886200" indent="-228600" algn="ctr" eaLnBrk="0" fontAlgn="base" hangingPunct="0">
              <a:spcBef>
                <a:spcPct val="0"/>
              </a:spcBef>
              <a:spcAft>
                <a:spcPct val="0"/>
              </a:spcAft>
              <a:defRPr sz="3600" b="1">
                <a:solidFill>
                  <a:srgbClr val="000099"/>
                </a:solidFill>
                <a:latin typeface="Arial" pitchFamily="34" charset="0"/>
                <a:ea typeface="ＭＳ Ｐゴシック" charset="-128"/>
              </a:defRPr>
            </a:lvl9pPr>
          </a:lstStyle>
          <a:p>
            <a:pPr algn="l" eaLnBrk="1" hangingPunct="1">
              <a:spcBef>
                <a:spcPct val="50000"/>
              </a:spcBef>
            </a:pPr>
            <a:r>
              <a:rPr lang="en-US" sz="700" b="0" i="1">
                <a:solidFill>
                  <a:schemeClr val="bg1"/>
                </a:solidFill>
                <a:latin typeface="DIN-Regular" charset="0"/>
              </a:rPr>
              <a:t>Confidential © Bloor Research 2011</a:t>
            </a:r>
          </a:p>
        </p:txBody>
      </p:sp>
    </p:spTree>
  </p:cSld>
  <p:clrMap bg1="lt1" tx1="dk1" bg2="lt2" tx2="dk2" accent1="accent1" accent2="accent2" accent3="accent3" accent4="accent4" accent5="accent5" accent6="accent6" hlink="hlink" folHlink="folHlink"/>
  <p:sldLayoutIdLst>
    <p:sldLayoutId id="2147483887" r:id="rId1"/>
    <p:sldLayoutId id="2147483886" r:id="rId2"/>
    <p:sldLayoutId id="2147483885" r:id="rId3"/>
    <p:sldLayoutId id="2147483884" r:id="rId4"/>
    <p:sldLayoutId id="2147483883" r:id="rId5"/>
    <p:sldLayoutId id="2147483882" r:id="rId6"/>
    <p:sldLayoutId id="2147483881" r:id="rId7"/>
    <p:sldLayoutId id="2147483880" r:id="rId8"/>
    <p:sldLayoutId id="2147483879" r:id="rId9"/>
    <p:sldLayoutId id="2147483878" r:id="rId10"/>
    <p:sldLayoutId id="2147483877" r:id="rId11"/>
  </p:sldLayoutIdLst>
  <p:txStyles>
    <p:titleStyle>
      <a:lvl1pPr algn="ctr" rtl="0" eaLnBrk="0" fontAlgn="base" hangingPunct="0">
        <a:spcBef>
          <a:spcPct val="0"/>
        </a:spcBef>
        <a:spcAft>
          <a:spcPct val="0"/>
        </a:spcAft>
        <a:defRPr sz="3200" b="1">
          <a:solidFill>
            <a:schemeClr val="bg1"/>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a:solidFill>
            <a:schemeClr val="bg1"/>
          </a:solidFill>
          <a:effectLst>
            <a:outerShdw blurRad="38100" dist="38100" dir="2700000" algn="tl">
              <a:srgbClr val="000000"/>
            </a:outerShdw>
          </a:effectLst>
          <a:latin typeface="DIN-Regular" pitchFamily="-107"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a:solidFill>
            <a:schemeClr val="bg1"/>
          </a:solidFill>
          <a:effectLst>
            <a:outerShdw blurRad="38100" dist="38100" dir="2700000" algn="tl">
              <a:srgbClr val="000000"/>
            </a:outerShdw>
          </a:effectLst>
          <a:latin typeface="DIN-Regular" pitchFamily="-107"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a:solidFill>
            <a:schemeClr val="bg1"/>
          </a:solidFill>
          <a:effectLst>
            <a:outerShdw blurRad="38100" dist="38100" dir="2700000" algn="tl">
              <a:srgbClr val="000000"/>
            </a:outerShdw>
          </a:effectLst>
          <a:latin typeface="DIN-Regular" pitchFamily="-107"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a:solidFill>
            <a:schemeClr val="bg1"/>
          </a:solidFill>
          <a:effectLst>
            <a:outerShdw blurRad="38100" dist="38100" dir="2700000" algn="tl">
              <a:srgbClr val="000000"/>
            </a:outerShdw>
          </a:effectLst>
          <a:latin typeface="DIN-Regular" pitchFamily="-107" charset="0"/>
          <a:ea typeface="ＭＳ Ｐゴシック" pitchFamily="-65" charset="-128"/>
          <a:cs typeface="ＭＳ Ｐゴシック" pitchFamily="-65" charset="-128"/>
        </a:defRPr>
      </a:lvl5pPr>
      <a:lvl6pPr marL="457200" algn="ctr" rtl="0" eaLnBrk="1" fontAlgn="base" hangingPunct="1">
        <a:spcBef>
          <a:spcPct val="0"/>
        </a:spcBef>
        <a:spcAft>
          <a:spcPct val="0"/>
        </a:spcAft>
        <a:defRPr sz="3200" b="1">
          <a:solidFill>
            <a:schemeClr val="bg1"/>
          </a:solidFill>
          <a:effectLst>
            <a:outerShdw blurRad="38100" dist="38100" dir="2700000" algn="tl">
              <a:srgbClr val="000000"/>
            </a:outerShdw>
          </a:effectLst>
          <a:latin typeface="DIN-Regular" pitchFamily="-107" charset="0"/>
        </a:defRPr>
      </a:lvl6pPr>
      <a:lvl7pPr marL="914400" algn="ctr" rtl="0" eaLnBrk="1" fontAlgn="base" hangingPunct="1">
        <a:spcBef>
          <a:spcPct val="0"/>
        </a:spcBef>
        <a:spcAft>
          <a:spcPct val="0"/>
        </a:spcAft>
        <a:defRPr sz="3200" b="1">
          <a:solidFill>
            <a:schemeClr val="bg1"/>
          </a:solidFill>
          <a:effectLst>
            <a:outerShdw blurRad="38100" dist="38100" dir="2700000" algn="tl">
              <a:srgbClr val="000000"/>
            </a:outerShdw>
          </a:effectLst>
          <a:latin typeface="DIN-Regular" pitchFamily="-107" charset="0"/>
        </a:defRPr>
      </a:lvl7pPr>
      <a:lvl8pPr marL="1371600" algn="ctr" rtl="0" eaLnBrk="1" fontAlgn="base" hangingPunct="1">
        <a:spcBef>
          <a:spcPct val="0"/>
        </a:spcBef>
        <a:spcAft>
          <a:spcPct val="0"/>
        </a:spcAft>
        <a:defRPr sz="3200" b="1">
          <a:solidFill>
            <a:schemeClr val="bg1"/>
          </a:solidFill>
          <a:effectLst>
            <a:outerShdw blurRad="38100" dist="38100" dir="2700000" algn="tl">
              <a:srgbClr val="000000"/>
            </a:outerShdw>
          </a:effectLst>
          <a:latin typeface="DIN-Regular" pitchFamily="-107" charset="0"/>
        </a:defRPr>
      </a:lvl8pPr>
      <a:lvl9pPr marL="1828800" algn="ctr" rtl="0" eaLnBrk="1" fontAlgn="base" hangingPunct="1">
        <a:spcBef>
          <a:spcPct val="0"/>
        </a:spcBef>
        <a:spcAft>
          <a:spcPct val="0"/>
        </a:spcAft>
        <a:defRPr sz="3200" b="1">
          <a:solidFill>
            <a:schemeClr val="bg1"/>
          </a:solidFill>
          <a:effectLst>
            <a:outerShdw blurRad="38100" dist="38100" dir="2700000" algn="tl">
              <a:srgbClr val="000000"/>
            </a:outerShdw>
          </a:effectLst>
          <a:latin typeface="DIN-Regular" pitchFamily="-107" charset="0"/>
        </a:defRPr>
      </a:lvl9pPr>
    </p:titleStyle>
    <p:bodyStyle>
      <a:lvl1pPr marL="342900" indent="-342900" algn="l" rtl="0" eaLnBrk="0" fontAlgn="base" hangingPunct="0">
        <a:spcBef>
          <a:spcPct val="20000"/>
        </a:spcBef>
        <a:spcAft>
          <a:spcPct val="0"/>
        </a:spcAft>
        <a:buSzPct val="90000"/>
        <a:buBlip>
          <a:blip r:embed="rId14"/>
        </a:buBlip>
        <a:defRPr sz="3200">
          <a:solidFill>
            <a:schemeClr val="tx2"/>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SzPct val="85000"/>
        <a:buBlip>
          <a:blip r:embed="rId14"/>
        </a:buBlip>
        <a:defRPr sz="2800">
          <a:solidFill>
            <a:schemeClr val="tx2"/>
          </a:solidFill>
          <a:latin typeface="+mn-lt"/>
          <a:ea typeface="ＭＳ Ｐゴシック" pitchFamily="-107" charset="-128"/>
        </a:defRPr>
      </a:lvl2pPr>
      <a:lvl3pPr marL="1143000" indent="-228600" algn="l" rtl="0" eaLnBrk="0" fontAlgn="base" hangingPunct="0">
        <a:spcBef>
          <a:spcPct val="20000"/>
        </a:spcBef>
        <a:spcAft>
          <a:spcPct val="0"/>
        </a:spcAft>
        <a:buSzPct val="75000"/>
        <a:buBlip>
          <a:blip r:embed="rId14"/>
        </a:buBlip>
        <a:defRPr sz="2400">
          <a:solidFill>
            <a:schemeClr val="tx2"/>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2"/>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2"/>
          </a:solidFill>
          <a:latin typeface="+mn-lt"/>
          <a:ea typeface="ＭＳ Ｐゴシック" pitchFamily="-107" charset="-128"/>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pitchFamily="-107"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pitchFamily="-107"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pitchFamily="-107"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284956" y="2780928"/>
            <a:ext cx="8713788" cy="1143000"/>
          </a:xfrm>
        </p:spPr>
        <p:txBody>
          <a:bodyPr/>
          <a:lstStyle/>
          <a:p>
            <a:pPr eaLnBrk="1" hangingPunct="1"/>
            <a:r>
              <a:rPr lang="en-GB" sz="2800" dirty="0" smtClean="0">
                <a:solidFill>
                  <a:srgbClr val="1B7498"/>
                </a:solidFill>
                <a:effectLst/>
                <a:ea typeface="ＭＳ Ｐゴシック" charset="-128"/>
              </a:rPr>
              <a:t>Replication for real-time warehousing</a:t>
            </a:r>
            <a:br>
              <a:rPr lang="en-GB" sz="2800" dirty="0" smtClean="0">
                <a:solidFill>
                  <a:srgbClr val="1B7498"/>
                </a:solidFill>
                <a:effectLst/>
                <a:ea typeface="ＭＳ Ｐゴシック" charset="-128"/>
              </a:rPr>
            </a:br>
            <a:endParaRPr lang="en-GB" sz="2000" dirty="0" smtClean="0">
              <a:solidFill>
                <a:srgbClr val="1B7498"/>
              </a:solidFill>
              <a:effectLst/>
              <a:ea typeface="ＭＳ Ｐゴシック" charset="-128"/>
            </a:endParaRPr>
          </a:p>
        </p:txBody>
      </p:sp>
      <p:sp>
        <p:nvSpPr>
          <p:cNvPr id="5122" name="Rectangle 4"/>
          <p:cNvSpPr>
            <a:spLocks noChangeArrowheads="1"/>
          </p:cNvSpPr>
          <p:nvPr/>
        </p:nvSpPr>
        <p:spPr bwMode="auto">
          <a:xfrm>
            <a:off x="609600" y="4508500"/>
            <a:ext cx="80645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3200" dirty="0">
                <a:solidFill>
                  <a:schemeClr val="tx1"/>
                </a:solidFill>
              </a:rPr>
              <a:t>Philip Howard</a:t>
            </a:r>
          </a:p>
          <a:p>
            <a:r>
              <a:rPr lang="en-GB" sz="2600" dirty="0">
                <a:solidFill>
                  <a:schemeClr val="tx1"/>
                </a:solidFill>
              </a:rPr>
              <a:t>Research Director – Bloor Research</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152400"/>
            <a:ext cx="6283424" cy="609600"/>
          </a:xfrm>
        </p:spPr>
        <p:txBody>
          <a:bodyPr/>
          <a:lstStyle/>
          <a:p>
            <a:r>
              <a:rPr lang="en-GB" sz="2800" dirty="0" smtClean="0"/>
              <a:t>Performance 5: impact minimalism</a:t>
            </a:r>
            <a:endParaRPr lang="en-GB" sz="2800" dirty="0"/>
          </a:p>
        </p:txBody>
      </p:sp>
      <p:pic>
        <p:nvPicPr>
          <p:cNvPr id="4098" name="Picture 2" descr="http://www.historyfiles.co.uk/images/Britain/Britain/Cotswolds_ThamesHead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79787"/>
            <a:ext cx="2618211" cy="19442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thumb/d/d5/Archery_Target_80cm.svg/220px-Archery_Target_80cm.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2646213"/>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maxedge.webs.com/photos/Megaman-Zero/Ze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2132856"/>
            <a:ext cx="3015745" cy="323807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bwMode="auto">
          <a:xfrm>
            <a:off x="2843808" y="4015598"/>
            <a:ext cx="504056" cy="0"/>
          </a:xfrm>
          <a:prstGeom prst="straightConnector1">
            <a:avLst/>
          </a:prstGeom>
          <a:noFill/>
          <a:ln w="9525" cap="flat" cmpd="sng" algn="ctr">
            <a:noFill/>
            <a:prstDash val="solid"/>
            <a:round/>
            <a:headEnd type="none" w="med" len="med"/>
            <a:tailEnd type="arrow"/>
          </a:ln>
          <a:effectLst/>
        </p:spPr>
      </p:cxnSp>
      <p:sp>
        <p:nvSpPr>
          <p:cNvPr id="5" name="Left Arrow 4"/>
          <p:cNvSpPr/>
          <p:nvPr/>
        </p:nvSpPr>
        <p:spPr bwMode="auto">
          <a:xfrm>
            <a:off x="3095836" y="3140968"/>
            <a:ext cx="978408" cy="484632"/>
          </a:xfrm>
          <a:prstGeom prst="left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D1"/>
              </a:solidFill>
              <a:effectLst>
                <a:outerShdw blurRad="38100" dist="38100" dir="2700000" algn="tl">
                  <a:srgbClr val="000000">
                    <a:alpha val="43137"/>
                  </a:srgbClr>
                </a:outerShdw>
              </a:effectLst>
              <a:latin typeface="Arial" pitchFamily="-107" charset="0"/>
            </a:endParaRPr>
          </a:p>
        </p:txBody>
      </p:sp>
      <p:sp>
        <p:nvSpPr>
          <p:cNvPr id="6" name="Left Arrow 5"/>
          <p:cNvSpPr/>
          <p:nvPr/>
        </p:nvSpPr>
        <p:spPr bwMode="auto">
          <a:xfrm>
            <a:off x="2765380" y="3489332"/>
            <a:ext cx="654492" cy="484632"/>
          </a:xfrm>
          <a:prstGeom prst="leftArrow">
            <a:avLst/>
          </a:prstGeom>
          <a:solidFill>
            <a:srgbClr val="2064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99"/>
              </a:solidFill>
              <a:effectLst>
                <a:outerShdw blurRad="38100" dist="38100" dir="2700000" algn="tl">
                  <a:srgbClr val="000000">
                    <a:alpha val="43137"/>
                  </a:srgbClr>
                </a:outerShdw>
              </a:effectLst>
              <a:latin typeface="Arial" pitchFamily="-107" charset="0"/>
            </a:endParaRPr>
          </a:p>
        </p:txBody>
      </p:sp>
      <p:sp>
        <p:nvSpPr>
          <p:cNvPr id="7" name="Right Arrow 6"/>
          <p:cNvSpPr/>
          <p:nvPr/>
        </p:nvSpPr>
        <p:spPr bwMode="auto">
          <a:xfrm>
            <a:off x="6094724" y="3489332"/>
            <a:ext cx="681785" cy="484632"/>
          </a:xfrm>
          <a:prstGeom prst="rightArrow">
            <a:avLst/>
          </a:prstGeom>
          <a:solidFill>
            <a:srgbClr val="2064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99"/>
              </a:solidFill>
              <a:effectLst>
                <a:outerShdw blurRad="38100" dist="38100" dir="2700000" algn="tl">
                  <a:srgbClr val="000000">
                    <a:alpha val="43137"/>
                  </a:srgbClr>
                </a:outerShdw>
              </a:effectLst>
              <a:latin typeface="Arial" pitchFamily="-107" charset="0"/>
            </a:endParaRPr>
          </a:p>
        </p:txBody>
      </p:sp>
    </p:spTree>
    <p:extLst>
      <p:ext uri="{BB962C8B-B14F-4D97-AF65-F5344CB8AC3E}">
        <p14:creationId xmlns:p14="http://schemas.microsoft.com/office/powerpoint/2010/main" val="3610768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Heterogeneity</a:t>
            </a:r>
            <a:endParaRPr lang="en-GB" dirty="0"/>
          </a:p>
        </p:txBody>
      </p:sp>
      <p:pic>
        <p:nvPicPr>
          <p:cNvPr id="3" name="Picture 2" descr="http://www.nr.no/images/sand/facies/dice-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1" y="1820565"/>
            <a:ext cx="5692542" cy="376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883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Topology support</a:t>
            </a:r>
            <a:endParaRPr lang="en-GB" dirty="0"/>
          </a:p>
        </p:txBody>
      </p:sp>
      <p:pic>
        <p:nvPicPr>
          <p:cNvPr id="5122" name="Picture 2" descr="http://4.bp.blogspot.com/_9ypE7dC4vlo/S-jCNIsRfyI/AAAAAAAACvw/uazseL5JbWE/s1600/2010-05-10_klein_bot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5312735" cy="42484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91004" y="1972868"/>
            <a:ext cx="2448272" cy="3416320"/>
          </a:xfrm>
          <a:prstGeom prst="rect">
            <a:avLst/>
          </a:prstGeom>
          <a:noFill/>
        </p:spPr>
        <p:txBody>
          <a:bodyPr wrap="square" rtlCol="0">
            <a:spAutoFit/>
          </a:bodyPr>
          <a:lstStyle/>
          <a:p>
            <a:r>
              <a:rPr lang="en-GB" dirty="0" smtClean="0"/>
              <a:t>1 to 1</a:t>
            </a:r>
          </a:p>
          <a:p>
            <a:r>
              <a:rPr lang="en-GB" dirty="0" smtClean="0"/>
              <a:t>1 to Many</a:t>
            </a:r>
          </a:p>
          <a:p>
            <a:r>
              <a:rPr lang="en-GB" dirty="0" smtClean="0"/>
              <a:t>Many to 1 M to M</a:t>
            </a:r>
          </a:p>
          <a:p>
            <a:r>
              <a:rPr lang="en-GB" dirty="0" smtClean="0"/>
              <a:t>1 to 1 to 1</a:t>
            </a:r>
          </a:p>
          <a:p>
            <a:r>
              <a:rPr lang="en-GB" dirty="0" err="1" smtClean="0"/>
              <a:t>etc</a:t>
            </a:r>
            <a:endParaRPr lang="en-GB" dirty="0" smtClean="0"/>
          </a:p>
        </p:txBody>
      </p:sp>
    </p:spTree>
    <p:extLst>
      <p:ext uri="{BB962C8B-B14F-4D97-AF65-F5344CB8AC3E}">
        <p14:creationId xmlns:p14="http://schemas.microsoft.com/office/powerpoint/2010/main" val="1018688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Synchronisation</a:t>
            </a:r>
            <a:endParaRPr lang="en-GB" dirty="0"/>
          </a:p>
        </p:txBody>
      </p:sp>
      <p:pic>
        <p:nvPicPr>
          <p:cNvPr id="6146" name="Picture 2" descr="http://th204.photobucket.com/albums/bb2/elooselaloose/th_synchronisation-gramophone-projec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060848"/>
            <a:ext cx="4320480" cy="332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667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 &amp; Monitoring</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052736"/>
            <a:ext cx="7288485" cy="531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062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a:xfrm>
            <a:off x="323528" y="1196752"/>
            <a:ext cx="8568952" cy="4572000"/>
          </a:xfrm>
        </p:spPr>
        <p:txBody>
          <a:bodyPr/>
          <a:lstStyle/>
          <a:p>
            <a:r>
              <a:rPr lang="en-GB" dirty="0" smtClean="0"/>
              <a:t>Replication serves sundry purposes</a:t>
            </a:r>
          </a:p>
          <a:p>
            <a:pPr lvl="1"/>
            <a:r>
              <a:rPr lang="en-GB" dirty="0" smtClean="0"/>
              <a:t>Fastest growing adoption for BI</a:t>
            </a:r>
          </a:p>
          <a:p>
            <a:endParaRPr lang="en-GB" dirty="0" smtClean="0"/>
          </a:p>
          <a:p>
            <a:r>
              <a:rPr lang="en-GB" dirty="0" smtClean="0"/>
              <a:t>Key requirement is performance but multiple others</a:t>
            </a:r>
          </a:p>
          <a:p>
            <a:endParaRPr lang="en-GB" dirty="0" smtClean="0"/>
          </a:p>
          <a:p>
            <a:r>
              <a:rPr lang="en-GB" dirty="0" smtClean="0"/>
              <a:t>Complementary (</a:t>
            </a:r>
            <a:r>
              <a:rPr lang="en-GB" smtClean="0"/>
              <a:t>not competitive) to </a:t>
            </a:r>
            <a:r>
              <a:rPr lang="en-GB" dirty="0" smtClean="0"/>
              <a:t>both data integration and data virtualisation</a:t>
            </a:r>
            <a:endParaRPr lang="en-GB" dirty="0"/>
          </a:p>
        </p:txBody>
      </p:sp>
    </p:spTree>
    <p:extLst>
      <p:ext uri="{BB962C8B-B14F-4D97-AF65-F5344CB8AC3E}">
        <p14:creationId xmlns:p14="http://schemas.microsoft.com/office/powerpoint/2010/main" val="275951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babble.com/CS/blogs/strollerderby/2009/01/ThankYo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096000" cy="4429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ffectLst/>
                <a:ea typeface="ＭＳ Ｐゴシック" charset="-128"/>
              </a:rPr>
              <a:t>Agenda</a:t>
            </a:r>
          </a:p>
        </p:txBody>
      </p:sp>
      <p:sp>
        <p:nvSpPr>
          <p:cNvPr id="4" name="Content Placeholder 2"/>
          <p:cNvSpPr>
            <a:spLocks noGrp="1"/>
          </p:cNvSpPr>
          <p:nvPr>
            <p:ph idx="1"/>
          </p:nvPr>
        </p:nvSpPr>
        <p:spPr>
          <a:xfrm>
            <a:off x="685800" y="1219200"/>
            <a:ext cx="7772400" cy="5018112"/>
          </a:xfrm>
        </p:spPr>
        <p:txBody>
          <a:bodyPr/>
          <a:lstStyle/>
          <a:p>
            <a:pPr>
              <a:lnSpc>
                <a:spcPct val="300000"/>
              </a:lnSpc>
            </a:pPr>
            <a:r>
              <a:rPr lang="en-US" sz="2400" dirty="0" smtClean="0"/>
              <a:t>What is data </a:t>
            </a:r>
            <a:r>
              <a:rPr lang="en-US" sz="2400" dirty="0" smtClean="0"/>
              <a:t>replication</a:t>
            </a:r>
            <a:r>
              <a:rPr lang="en-US" sz="2400" dirty="0"/>
              <a:t>?</a:t>
            </a:r>
            <a:endParaRPr lang="en-US" sz="2400" dirty="0"/>
          </a:p>
          <a:p>
            <a:pPr>
              <a:lnSpc>
                <a:spcPct val="300000"/>
              </a:lnSpc>
            </a:pPr>
            <a:r>
              <a:rPr lang="en-US" sz="2400" dirty="0" smtClean="0"/>
              <a:t>When would you use it</a:t>
            </a:r>
            <a:r>
              <a:rPr lang="en-US" sz="2400" dirty="0" smtClean="0"/>
              <a:t>?</a:t>
            </a:r>
            <a:endParaRPr lang="en-US" sz="2400" dirty="0"/>
          </a:p>
          <a:p>
            <a:pPr>
              <a:lnSpc>
                <a:spcPct val="300000"/>
              </a:lnSpc>
            </a:pPr>
            <a:r>
              <a:rPr lang="en-US" sz="2400" dirty="0" smtClean="0"/>
              <a:t>What are its requirements?</a:t>
            </a:r>
          </a:p>
          <a:p>
            <a:pPr marL="0" indent="0">
              <a:buNone/>
            </a:pPr>
            <a:endParaRPr lang="en-US" sz="2000" dirty="0" smtClean="0"/>
          </a:p>
          <a:p>
            <a:endParaRPr lang="en-US" sz="2000" dirty="0" smtClean="0"/>
          </a:p>
          <a:p>
            <a:pPr marL="0" indent="0">
              <a:buNone/>
            </a:pPr>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ffectLst/>
                <a:ea typeface="ＭＳ Ｐゴシック" charset="-128"/>
              </a:rPr>
              <a:t>What is data replication?</a:t>
            </a:r>
          </a:p>
        </p:txBody>
      </p:sp>
      <p:sp>
        <p:nvSpPr>
          <p:cNvPr id="4" name="Content Placeholder 2"/>
          <p:cNvSpPr>
            <a:spLocks noGrp="1"/>
          </p:cNvSpPr>
          <p:nvPr>
            <p:ph idx="1"/>
          </p:nvPr>
        </p:nvSpPr>
        <p:spPr>
          <a:xfrm>
            <a:off x="685800" y="1219200"/>
            <a:ext cx="7772400" cy="4572000"/>
          </a:xfrm>
        </p:spPr>
        <p:txBody>
          <a:bodyPr/>
          <a:lstStyle/>
          <a:p>
            <a:pPr marL="0" indent="0" algn="just">
              <a:buNone/>
            </a:pPr>
            <a:r>
              <a:rPr lang="en-US" sz="2000" dirty="0" smtClean="0"/>
              <a:t>“</a:t>
            </a:r>
            <a:r>
              <a:rPr lang="en-US" sz="2000" i="1" dirty="0" smtClean="0"/>
              <a:t>T</a:t>
            </a:r>
            <a:r>
              <a:rPr lang="en-GB" sz="2000" i="1" dirty="0" smtClean="0"/>
              <a:t>he </a:t>
            </a:r>
            <a:r>
              <a:rPr lang="en-GB" sz="2000" i="1" dirty="0"/>
              <a:t>process of copying a portion of a database from one environment to another and keeping the subsequent copies of the data in sync with the original source. Changes made to the original source are propagated to the copies of the data in other environments</a:t>
            </a:r>
            <a:r>
              <a:rPr lang="en-GB" sz="2000" i="1" dirty="0" smtClean="0"/>
              <a:t>.</a:t>
            </a:r>
            <a:r>
              <a:rPr lang="en-GB" sz="2000" dirty="0" smtClean="0"/>
              <a:t>”</a:t>
            </a:r>
          </a:p>
          <a:p>
            <a:pPr marL="0" indent="0">
              <a:buNone/>
            </a:pPr>
            <a:endParaRPr lang="en-US" sz="2000" dirty="0" smtClean="0"/>
          </a:p>
          <a:p>
            <a:pPr marL="0" indent="0">
              <a:buNone/>
            </a:pPr>
            <a:endParaRPr lang="en-US" sz="2000" dirty="0" smtClean="0"/>
          </a:p>
        </p:txBody>
      </p:sp>
      <p:pic>
        <p:nvPicPr>
          <p:cNvPr id="1026" name="Picture 2" descr="http://i.msdn.microsoft.com/dynimg/IC5058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3105" y="3068960"/>
            <a:ext cx="4286250"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5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152400"/>
            <a:ext cx="6283424" cy="609600"/>
          </a:xfrm>
        </p:spPr>
        <p:txBody>
          <a:bodyPr/>
          <a:lstStyle/>
          <a:p>
            <a:r>
              <a:rPr lang="en-GB" sz="2800" dirty="0">
                <a:effectLst/>
                <a:ea typeface="ＭＳ Ｐゴシック" charset="-128"/>
              </a:rPr>
              <a:t>When would you use data replication?</a:t>
            </a:r>
            <a:endParaRPr lang="en-GB" sz="2800" dirty="0"/>
          </a:p>
        </p:txBody>
      </p:sp>
      <p:sp>
        <p:nvSpPr>
          <p:cNvPr id="6" name="Content Placeholder 2"/>
          <p:cNvSpPr>
            <a:spLocks noGrp="1"/>
          </p:cNvSpPr>
          <p:nvPr>
            <p:ph idx="1"/>
          </p:nvPr>
        </p:nvSpPr>
        <p:spPr>
          <a:xfrm>
            <a:off x="683568" y="1052736"/>
            <a:ext cx="7772400" cy="4572000"/>
          </a:xfrm>
        </p:spPr>
        <p:txBody>
          <a:bodyPr/>
          <a:lstStyle/>
          <a:p>
            <a:r>
              <a:rPr lang="en-GB" sz="2800" dirty="0" smtClean="0">
                <a:solidFill>
                  <a:srgbClr val="0000CF"/>
                </a:solidFill>
              </a:rPr>
              <a:t>Data warehousing and BI</a:t>
            </a:r>
          </a:p>
          <a:p>
            <a:pPr lvl="1"/>
            <a:r>
              <a:rPr lang="en-GB" sz="1800" dirty="0" smtClean="0">
                <a:solidFill>
                  <a:srgbClr val="0000CF"/>
                </a:solidFill>
              </a:rPr>
              <a:t>Loading real-time data for operational BI</a:t>
            </a:r>
          </a:p>
          <a:p>
            <a:pPr lvl="1"/>
            <a:r>
              <a:rPr lang="en-GB" sz="1800" dirty="0" smtClean="0">
                <a:solidFill>
                  <a:srgbClr val="0000CF"/>
                </a:solidFill>
              </a:rPr>
              <a:t>Supporting real-time query/reporting</a:t>
            </a:r>
          </a:p>
          <a:p>
            <a:pPr lvl="1"/>
            <a:r>
              <a:rPr lang="en-GB" sz="1800" dirty="0" smtClean="0">
                <a:solidFill>
                  <a:srgbClr val="0000CF"/>
                </a:solidFill>
              </a:rPr>
              <a:t>Integrating CEP with operational data</a:t>
            </a:r>
          </a:p>
          <a:p>
            <a:r>
              <a:rPr lang="en-GB" sz="2800" dirty="0" smtClean="0"/>
              <a:t>Operational synchronisation</a:t>
            </a:r>
          </a:p>
          <a:p>
            <a:pPr lvl="1"/>
            <a:r>
              <a:rPr lang="en-GB" sz="1800" dirty="0" smtClean="0"/>
              <a:t>E.g. </a:t>
            </a:r>
            <a:r>
              <a:rPr lang="en-GB" sz="1800" dirty="0" err="1" smtClean="0"/>
              <a:t>Lookers</a:t>
            </a:r>
            <a:r>
              <a:rPr lang="en-GB" sz="1800" dirty="0" smtClean="0"/>
              <a:t> v Bookers</a:t>
            </a:r>
          </a:p>
          <a:p>
            <a:pPr lvl="1"/>
            <a:r>
              <a:rPr lang="en-GB" sz="1800" dirty="0" smtClean="0"/>
              <a:t>E.g. </a:t>
            </a:r>
            <a:r>
              <a:rPr lang="en-GB" sz="1800" dirty="0" smtClean="0"/>
              <a:t>synchronising (POS and) central pricing data</a:t>
            </a:r>
          </a:p>
          <a:p>
            <a:r>
              <a:rPr lang="en-GB" sz="2800" dirty="0" smtClean="0"/>
              <a:t>High/continuous availability</a:t>
            </a:r>
          </a:p>
          <a:p>
            <a:r>
              <a:rPr lang="en-GB" sz="2800" dirty="0" smtClean="0"/>
              <a:t>Data migration (zero downtime)</a:t>
            </a:r>
          </a:p>
          <a:p>
            <a:r>
              <a:rPr lang="en-GB" sz="2800" dirty="0" smtClean="0"/>
              <a:t>Master data management</a:t>
            </a:r>
          </a:p>
          <a:p>
            <a:pPr lvl="1"/>
            <a:r>
              <a:rPr lang="en-GB" sz="1800" dirty="0"/>
              <a:t>To </a:t>
            </a:r>
            <a:r>
              <a:rPr lang="en-GB" sz="1800" dirty="0" smtClean="0"/>
              <a:t>update/broadcast from </a:t>
            </a:r>
            <a:r>
              <a:rPr lang="en-GB" sz="1800" dirty="0"/>
              <a:t>a hub</a:t>
            </a:r>
          </a:p>
          <a:p>
            <a:pPr lvl="1"/>
            <a:r>
              <a:rPr lang="en-GB" sz="1800" dirty="0" smtClean="0"/>
              <a:t>High/continuous availability</a:t>
            </a:r>
            <a:endParaRPr lang="en-GB" dirty="0" smtClean="0"/>
          </a:p>
          <a:p>
            <a:r>
              <a:rPr lang="en-GB" sz="2800" dirty="0" smtClean="0"/>
              <a:t>…</a:t>
            </a:r>
          </a:p>
          <a:p>
            <a:endParaRPr lang="en-GB" dirty="0" smtClean="0"/>
          </a:p>
          <a:p>
            <a:pPr marL="0" indent="0">
              <a:buNone/>
            </a:pPr>
            <a:endParaRPr lang="en-GB" dirty="0" smtClean="0"/>
          </a:p>
        </p:txBody>
      </p:sp>
    </p:spTree>
    <p:extLst>
      <p:ext uri="{BB962C8B-B14F-4D97-AF65-F5344CB8AC3E}">
        <p14:creationId xmlns:p14="http://schemas.microsoft.com/office/powerpoint/2010/main" val="350038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ffectLst/>
                <a:ea typeface="ＭＳ Ｐゴシック" charset="-128"/>
              </a:rPr>
              <a:t>Enabling data replication</a:t>
            </a:r>
          </a:p>
        </p:txBody>
      </p:sp>
      <p:sp>
        <p:nvSpPr>
          <p:cNvPr id="4" name="Content Placeholder 2"/>
          <p:cNvSpPr>
            <a:spLocks noGrp="1"/>
          </p:cNvSpPr>
          <p:nvPr>
            <p:ph idx="1"/>
          </p:nvPr>
        </p:nvSpPr>
        <p:spPr>
          <a:xfrm>
            <a:off x="683568" y="1124744"/>
            <a:ext cx="7772400" cy="5018112"/>
          </a:xfrm>
        </p:spPr>
        <p:txBody>
          <a:bodyPr/>
          <a:lstStyle/>
          <a:p>
            <a:r>
              <a:rPr lang="en-US" sz="2400" dirty="0" smtClean="0">
                <a:solidFill>
                  <a:srgbClr val="0000CF"/>
                </a:solidFill>
              </a:rPr>
              <a:t>Performance</a:t>
            </a:r>
          </a:p>
          <a:p>
            <a:pPr lvl="1"/>
            <a:r>
              <a:rPr lang="en-US" sz="2000" dirty="0" smtClean="0">
                <a:solidFill>
                  <a:srgbClr val="0000CF"/>
                </a:solidFill>
              </a:rPr>
              <a:t>Native interfaces</a:t>
            </a:r>
          </a:p>
          <a:p>
            <a:pPr lvl="1"/>
            <a:r>
              <a:rPr lang="en-US" sz="2000" dirty="0" smtClean="0">
                <a:solidFill>
                  <a:srgbClr val="0000CF"/>
                </a:solidFill>
              </a:rPr>
              <a:t>Support for parallelism</a:t>
            </a:r>
          </a:p>
          <a:p>
            <a:pPr lvl="1"/>
            <a:r>
              <a:rPr lang="en-US" sz="2000" dirty="0" smtClean="0">
                <a:solidFill>
                  <a:srgbClr val="0000CF"/>
                </a:solidFill>
              </a:rPr>
              <a:t>Compression</a:t>
            </a:r>
          </a:p>
          <a:p>
            <a:pPr lvl="1"/>
            <a:r>
              <a:rPr lang="en-US" sz="2000" dirty="0" smtClean="0">
                <a:solidFill>
                  <a:srgbClr val="0000CF"/>
                </a:solidFill>
              </a:rPr>
              <a:t>Change data capture</a:t>
            </a:r>
          </a:p>
          <a:p>
            <a:pPr lvl="1"/>
            <a:r>
              <a:rPr lang="en-US" sz="2000" dirty="0" smtClean="0">
                <a:solidFill>
                  <a:srgbClr val="0000CF"/>
                </a:solidFill>
              </a:rPr>
              <a:t>Impact minimalism</a:t>
            </a:r>
          </a:p>
          <a:p>
            <a:r>
              <a:rPr lang="en-US" sz="2400" dirty="0" smtClean="0">
                <a:solidFill>
                  <a:srgbClr val="0000CF"/>
                </a:solidFill>
              </a:rPr>
              <a:t>Heterogeneity</a:t>
            </a:r>
          </a:p>
          <a:p>
            <a:r>
              <a:rPr lang="en-US" sz="2400" dirty="0" smtClean="0">
                <a:solidFill>
                  <a:srgbClr val="0000CF"/>
                </a:solidFill>
              </a:rPr>
              <a:t>Topology support</a:t>
            </a:r>
          </a:p>
          <a:p>
            <a:r>
              <a:rPr lang="en-US" sz="2400" dirty="0" smtClean="0">
                <a:solidFill>
                  <a:srgbClr val="0000CF"/>
                </a:solidFill>
              </a:rPr>
              <a:t>Synchronisation</a:t>
            </a:r>
          </a:p>
          <a:p>
            <a:r>
              <a:rPr lang="en-US" sz="2400" dirty="0" smtClean="0">
                <a:solidFill>
                  <a:srgbClr val="0000CF"/>
                </a:solidFill>
              </a:rPr>
              <a:t>Graphical development and management/monitoring</a:t>
            </a:r>
          </a:p>
          <a:p>
            <a:endParaRPr lang="en-US" sz="2400" dirty="0"/>
          </a:p>
          <a:p>
            <a:r>
              <a:rPr lang="en-US" sz="2400" dirty="0" smtClean="0"/>
              <a:t>In operational/HA environments: transactional integrity</a:t>
            </a:r>
          </a:p>
          <a:p>
            <a:pPr marL="0" indent="0">
              <a:buNone/>
            </a:pPr>
            <a:endParaRPr lang="en-US" sz="2000" dirty="0" smtClean="0"/>
          </a:p>
          <a:p>
            <a:endParaRPr lang="en-US" sz="2000" dirty="0" smtClean="0"/>
          </a:p>
          <a:p>
            <a:pPr marL="0" indent="0">
              <a:buNone/>
            </a:pPr>
            <a:endParaRPr lang="en-US" sz="2000" dirty="0" smtClean="0"/>
          </a:p>
        </p:txBody>
      </p:sp>
    </p:spTree>
    <p:extLst>
      <p:ext uri="{BB962C8B-B14F-4D97-AF65-F5344CB8AC3E}">
        <p14:creationId xmlns:p14="http://schemas.microsoft.com/office/powerpoint/2010/main" val="245865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152400"/>
            <a:ext cx="6427440" cy="609600"/>
          </a:xfrm>
        </p:spPr>
        <p:txBody>
          <a:bodyPr/>
          <a:lstStyle/>
          <a:p>
            <a:r>
              <a:rPr lang="en-GB" dirty="0" smtClean="0"/>
              <a:t>Performance 1: native interfaces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52736"/>
            <a:ext cx="4103687"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05812" y="2227456"/>
            <a:ext cx="2664296" cy="2862322"/>
          </a:xfrm>
          <a:prstGeom prst="rect">
            <a:avLst/>
          </a:prstGeom>
          <a:noFill/>
        </p:spPr>
        <p:txBody>
          <a:bodyPr wrap="square" rtlCol="0">
            <a:spAutoFit/>
          </a:bodyPr>
          <a:lstStyle/>
          <a:p>
            <a:r>
              <a:rPr lang="en-GB" dirty="0" smtClean="0"/>
              <a:t>High level interfaces (O/JDBC) not fast enough</a:t>
            </a:r>
            <a:endParaRPr lang="en-GB" dirty="0"/>
          </a:p>
        </p:txBody>
      </p:sp>
    </p:spTree>
    <p:extLst>
      <p:ext uri="{BB962C8B-B14F-4D97-AF65-F5344CB8AC3E}">
        <p14:creationId xmlns:p14="http://schemas.microsoft.com/office/powerpoint/2010/main" val="531547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2: parallelism</a:t>
            </a:r>
            <a:endParaRPr lang="en-GB" dirty="0"/>
          </a:p>
        </p:txBody>
      </p:sp>
      <p:pic>
        <p:nvPicPr>
          <p:cNvPr id="2050" name="Picture 2" descr="http://www.newopticalillusions.com/wp-content/uploads/2008/05/parallel_line_optical_illus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33406"/>
            <a:ext cx="2762250" cy="27717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gb.fotolibra.com/images/previews/68222-hargreaves-spinning-jenny-illustratio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232" y="2007126"/>
            <a:ext cx="431850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05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3: compression</a:t>
            </a:r>
            <a:endParaRPr lang="en-GB" dirty="0"/>
          </a:p>
        </p:txBody>
      </p:sp>
      <p:pic>
        <p:nvPicPr>
          <p:cNvPr id="3074" name="Picture 2" descr="http://www.masterspring.com/images/compression_springs(bjt04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253" y="1844824"/>
            <a:ext cx="3467943" cy="34563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40152" y="2636912"/>
            <a:ext cx="2520280" cy="1754326"/>
          </a:xfrm>
          <a:prstGeom prst="rect">
            <a:avLst/>
          </a:prstGeom>
          <a:noFill/>
        </p:spPr>
        <p:txBody>
          <a:bodyPr wrap="square" rtlCol="0">
            <a:spAutoFit/>
          </a:bodyPr>
          <a:lstStyle/>
          <a:p>
            <a:r>
              <a:rPr lang="en-GB" dirty="0" smtClean="0"/>
              <a:t>One size does not fit all</a:t>
            </a:r>
            <a:endParaRPr lang="en-GB" dirty="0"/>
          </a:p>
        </p:txBody>
      </p:sp>
    </p:spTree>
    <p:extLst>
      <p:ext uri="{BB962C8B-B14F-4D97-AF65-F5344CB8AC3E}">
        <p14:creationId xmlns:p14="http://schemas.microsoft.com/office/powerpoint/2010/main" val="3672576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4: CDC</a:t>
            </a:r>
            <a:endParaRPr lang="en-GB" dirty="0"/>
          </a:p>
        </p:txBody>
      </p:sp>
      <p:pic>
        <p:nvPicPr>
          <p:cNvPr id="3" name="Picture 6" descr="http://www.wonderbranding.com/wp-content/uploads/2010/04/trig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077072"/>
            <a:ext cx="2376264" cy="17821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blog.thefin.com/.a/6a00d834523ea169e20147e2e6809e970b-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628800"/>
            <a:ext cx="2232248" cy="16741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gs.lessthandot.com/media/blogs/DataMgmt/cd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317377"/>
            <a:ext cx="3143716" cy="248877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bwMode="auto">
          <a:xfrm flipV="1">
            <a:off x="5292080" y="3924056"/>
            <a:ext cx="2664296" cy="2088230"/>
          </a:xfrm>
          <a:prstGeom prst="line">
            <a:avLst/>
          </a:prstGeom>
          <a:noFill/>
          <a:ln w="762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a:off x="5279504" y="3924056"/>
            <a:ext cx="2676872" cy="2088230"/>
          </a:xfrm>
          <a:prstGeom prst="line">
            <a:avLst/>
          </a:prstGeom>
          <a:noFill/>
          <a:ln w="762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651665720"/>
      </p:ext>
    </p:extLst>
  </p:cSld>
  <p:clrMapOvr>
    <a:masterClrMapping/>
  </p:clrMapOvr>
</p:sld>
</file>

<file path=ppt/theme/theme1.xml><?xml version="1.0" encoding="utf-8"?>
<a:theme xmlns:a="http://schemas.openxmlformats.org/drawingml/2006/main" name="Bloor Research">
  <a:themeElements>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DIN-Regular"/>
        <a:ea typeface=""/>
        <a:cs typeface=""/>
      </a:majorFont>
      <a:minorFont>
        <a:latin typeface="DIN-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a:ln>
              <a:noFill/>
            </a:ln>
            <a:solidFill>
              <a:srgbClr val="000099"/>
            </a:solidFill>
            <a:effectLst>
              <a:outerShdw blurRad="38100" dist="38100" dir="2700000" algn="tl">
                <a:srgbClr val="000000">
                  <a:alpha val="43137"/>
                </a:srgbClr>
              </a:outerShdw>
            </a:effectLst>
            <a:latin typeface="Arial" pitchFamily="-107"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a:ln>
              <a:noFill/>
            </a:ln>
            <a:solidFill>
              <a:srgbClr val="000099"/>
            </a:solidFill>
            <a:effectLst>
              <a:outerShdw blurRad="38100" dist="38100" dir="2700000" algn="tl">
                <a:srgbClr val="000000">
                  <a:alpha val="43137"/>
                </a:srgbClr>
              </a:outerShdw>
            </a:effectLst>
            <a:latin typeface="Arial" pitchFamily="-107" charset="0"/>
          </a:defRPr>
        </a:defPPr>
      </a:lst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Bloor Research white.pot</Template>
  <TotalTime>6913</TotalTime>
  <Words>283</Words>
  <Application>Microsoft Macintosh PowerPoint</Application>
  <PresentationFormat>On-screen Show (4:3)</PresentationFormat>
  <Paragraphs>61</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Bloor Research</vt:lpstr>
      <vt:lpstr>Replication for real-time warehousing </vt:lpstr>
      <vt:lpstr>Agenda</vt:lpstr>
      <vt:lpstr>What is data replication?</vt:lpstr>
      <vt:lpstr>When would you use data replication?</vt:lpstr>
      <vt:lpstr>Enabling data replication</vt:lpstr>
      <vt:lpstr>Performance 1: native interfaces</vt:lpstr>
      <vt:lpstr>Performance 2: parallelism</vt:lpstr>
      <vt:lpstr>Performance 3: compression</vt:lpstr>
      <vt:lpstr>Performance 4: CDC</vt:lpstr>
      <vt:lpstr>Performance 5: impact minimalism</vt:lpstr>
      <vt:lpstr>Heterogeneity</vt:lpstr>
      <vt:lpstr>Topology support</vt:lpstr>
      <vt:lpstr>Synchronisation</vt:lpstr>
      <vt:lpstr>Development &amp; Monitoring</vt:lpstr>
      <vt:lpstr>Conclusion</vt:lpstr>
      <vt:lpstr>PowerPoint Presentation</vt:lpstr>
    </vt:vector>
  </TitlesOfParts>
  <Company>Smithson's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Smithson</dc:creator>
  <cp:lastModifiedBy>Brian Smithson</cp:lastModifiedBy>
  <cp:revision>145</cp:revision>
  <dcterms:created xsi:type="dcterms:W3CDTF">2010-03-12T09:58:51Z</dcterms:created>
  <dcterms:modified xsi:type="dcterms:W3CDTF">2011-11-02T10:44:10Z</dcterms:modified>
</cp:coreProperties>
</file>