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gif" ContentType="image/gif"/>
  <Override PartName="/ppt/diagrams/layout2.xml" ContentType="application/vnd.openxmlformats-officedocument.drawingml.diagramLayout+xml"/>
  <Override PartName="/ppt/charts/chart7.xml" ContentType="application/vnd.openxmlformats-officedocument.drawingml.char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7" r:id="rId2"/>
    <p:sldId id="270" r:id="rId3"/>
    <p:sldId id="256" r:id="rId4"/>
    <p:sldId id="258" r:id="rId5"/>
    <p:sldId id="259" r:id="rId6"/>
    <p:sldId id="266" r:id="rId7"/>
    <p:sldId id="268" r:id="rId8"/>
    <p:sldId id="265" r:id="rId9"/>
    <p:sldId id="267" r:id="rId10"/>
    <p:sldId id="282" r:id="rId11"/>
    <p:sldId id="281" r:id="rId12"/>
    <p:sldId id="269" r:id="rId13"/>
    <p:sldId id="261" r:id="rId14"/>
    <p:sldId id="283" r:id="rId15"/>
    <p:sldId id="280" r:id="rId16"/>
    <p:sldId id="272" r:id="rId17"/>
    <p:sldId id="276" r:id="rId18"/>
    <p:sldId id="271" r:id="rId19"/>
    <p:sldId id="279" r:id="rId20"/>
    <p:sldId id="273" r:id="rId21"/>
    <p:sldId id="274" r:id="rId22"/>
    <p:sldId id="275" r:id="rId23"/>
    <p:sldId id="277" r:id="rId24"/>
    <p:sldId id="278" r:id="rId25"/>
    <p:sldId id="284" r:id="rId26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4FF"/>
    <a:srgbClr val="2064DD"/>
    <a:srgbClr val="0000D1"/>
    <a:srgbClr val="0000CF"/>
    <a:srgbClr val="1B7498"/>
    <a:srgbClr val="1A5A85"/>
    <a:srgbClr val="206597"/>
    <a:srgbClr val="16659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8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Bloor%20Research\Presentations\111103%20Mimecast\Archiving%20benefi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lang="en-US"/>
            </a:pPr>
            <a:r>
              <a:rPr lang="en-GB"/>
              <a:t>Daily email volumes</a:t>
            </a:r>
          </a:p>
        </c:rich>
      </c:tx>
      <c:layout>
        <c:manualLayout>
          <c:xMode val="edge"/>
          <c:yMode val="edge"/>
          <c:x val="0.28158048993875823"/>
          <c:y val="6.464601218093762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Sheet2!$B$1</c:f>
              <c:strCache>
                <c:ptCount val="1"/>
                <c:pt idx="0">
                  <c:v>2010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Sheet2!$A$2:$A$4</c:f>
              <c:strCache>
                <c:ptCount val="3"/>
                <c:pt idx="0">
                  <c:v>Average number of emails received daily</c:v>
                </c:pt>
                <c:pt idx="1">
                  <c:v>Average number of emails sent daily</c:v>
                </c:pt>
                <c:pt idx="2">
                  <c:v>Emails received with attachments daily</c:v>
                </c:pt>
              </c:strCache>
            </c:strRef>
          </c:cat>
          <c:val>
            <c:numRef>
              <c:f>Sheet2!$B$2:$B$4</c:f>
              <c:numCache>
                <c:formatCode>General</c:formatCode>
                <c:ptCount val="3"/>
                <c:pt idx="0">
                  <c:v>72</c:v>
                </c:pt>
                <c:pt idx="1">
                  <c:v>33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2011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Sheet2!$A$2:$A$4</c:f>
              <c:strCache>
                <c:ptCount val="3"/>
                <c:pt idx="0">
                  <c:v>Average number of emails received daily</c:v>
                </c:pt>
                <c:pt idx="1">
                  <c:v>Average number of emails sent daily</c:v>
                </c:pt>
                <c:pt idx="2">
                  <c:v>Emails received with attachments daily</c:v>
                </c:pt>
              </c:strCache>
            </c:strRef>
          </c:cat>
          <c:val>
            <c:numRef>
              <c:f>Sheet2!$C$2:$C$4</c:f>
              <c:numCache>
                <c:formatCode>General</c:formatCode>
                <c:ptCount val="3"/>
                <c:pt idx="0">
                  <c:v>100</c:v>
                </c:pt>
                <c:pt idx="1">
                  <c:v>40</c:v>
                </c:pt>
                <c:pt idx="2">
                  <c:v>24</c:v>
                </c:pt>
              </c:numCache>
            </c:numRef>
          </c:val>
        </c:ser>
        <c:dLbls>
          <c:showVal val="1"/>
        </c:dLbls>
        <c:shape val="box"/>
        <c:axId val="62665856"/>
        <c:axId val="62667392"/>
        <c:axId val="0"/>
      </c:bar3DChart>
      <c:catAx>
        <c:axId val="626658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2667392"/>
        <c:crosses val="autoZero"/>
        <c:auto val="1"/>
        <c:lblAlgn val="ctr"/>
        <c:lblOffset val="100"/>
      </c:catAx>
      <c:valAx>
        <c:axId val="62667392"/>
        <c:scaling>
          <c:orientation val="minMax"/>
        </c:scaling>
        <c:delete val="1"/>
        <c:axPos val="l"/>
        <c:numFmt formatCode="General" sourceLinked="1"/>
        <c:tickLblPos val="nextTo"/>
        <c:crossAx val="626658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2353346456692892"/>
          <c:y val="0.18020075895436305"/>
          <c:w val="0.20293307086614207"/>
          <c:h val="7.2322726127423936E-2"/>
        </c:manualLayout>
      </c:layout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 lang="en-US"/>
            </a:pPr>
            <a:r>
              <a:rPr lang="en-US"/>
              <a:t>Increase in communications usage since 2005</a:t>
            </a:r>
          </a:p>
        </c:rich>
      </c:tx>
      <c:layout>
        <c:manualLayout>
          <c:xMode val="edge"/>
          <c:yMode val="edge"/>
          <c:x val="0.10034186351705998"/>
          <c:y val="0"/>
        </c:manualLayout>
      </c:layout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Video conferencing</c:v>
                </c:pt>
                <c:pt idx="1">
                  <c:v>Texting</c:v>
                </c:pt>
                <c:pt idx="2">
                  <c:v>Social media</c:v>
                </c:pt>
                <c:pt idx="3">
                  <c:v>Instant messaging</c:v>
                </c:pt>
                <c:pt idx="4">
                  <c:v>Web conferencing</c:v>
                </c:pt>
                <c:pt idx="5">
                  <c:v>Audio conferencing</c:v>
                </c:pt>
                <c:pt idx="6">
                  <c:v>Email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54</c:v>
                </c:pt>
                <c:pt idx="1">
                  <c:v>58</c:v>
                </c:pt>
                <c:pt idx="2">
                  <c:v>61</c:v>
                </c:pt>
                <c:pt idx="3">
                  <c:v>64</c:v>
                </c:pt>
                <c:pt idx="4">
                  <c:v>67</c:v>
                </c:pt>
                <c:pt idx="5">
                  <c:v>67</c:v>
                </c:pt>
                <c:pt idx="6">
                  <c:v>78</c:v>
                </c:pt>
              </c:numCache>
            </c:numRef>
          </c:val>
        </c:ser>
        <c:dLbls>
          <c:showVal val="1"/>
        </c:dLbls>
        <c:shape val="box"/>
        <c:axId val="62725120"/>
        <c:axId val="62780160"/>
        <c:axId val="0"/>
      </c:bar3DChart>
      <c:catAx>
        <c:axId val="6272512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2780160"/>
        <c:crosses val="autoZero"/>
        <c:auto val="1"/>
        <c:lblAlgn val="ctr"/>
        <c:lblOffset val="100"/>
      </c:catAx>
      <c:valAx>
        <c:axId val="62780160"/>
        <c:scaling>
          <c:orientation val="minMax"/>
        </c:scaling>
        <c:delete val="1"/>
        <c:axPos val="b"/>
        <c:numFmt formatCode="General" sourceLinked="1"/>
        <c:tickLblPos val="nextTo"/>
        <c:crossAx val="62725120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lineChart>
        <c:grouping val="standard"/>
        <c:ser>
          <c:idx val="0"/>
          <c:order val="0"/>
          <c:val>
            <c:numRef>
              <c:f>Sheet1!$A$1:$A$7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  <c:pt idx="5">
                  <c:v>7</c:v>
                </c:pt>
                <c:pt idx="6">
                  <c:v>9</c:v>
                </c:pt>
              </c:numCache>
            </c:numRef>
          </c:val>
        </c:ser>
        <c:marker val="1"/>
        <c:axId val="63376768"/>
        <c:axId val="63403136"/>
      </c:lineChart>
      <c:catAx>
        <c:axId val="63376768"/>
        <c:scaling>
          <c:orientation val="minMax"/>
        </c:scaling>
        <c:delete val="1"/>
        <c:axPos val="b"/>
        <c:majorTickMark val="none"/>
        <c:tickLblPos val="nextTo"/>
        <c:crossAx val="63403136"/>
        <c:crosses val="autoZero"/>
        <c:auto val="1"/>
        <c:lblAlgn val="ctr"/>
        <c:lblOffset val="100"/>
      </c:catAx>
      <c:valAx>
        <c:axId val="63403136"/>
        <c:scaling>
          <c:orientation val="minMax"/>
        </c:scaling>
        <c:delete val="1"/>
        <c:axPos val="l"/>
        <c:numFmt formatCode="General" sourceLinked="1"/>
        <c:tickLblPos val="nextTo"/>
        <c:crossAx val="63376768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 lang="en-US"/>
            </a:pPr>
            <a:r>
              <a:rPr lang="en-US"/>
              <a:t>Why archive emails?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50168000874890584"/>
          <c:y val="0.19259259259259306"/>
          <c:w val="0.4733199912510942"/>
          <c:h val="0.72870370370370419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Legal discovery</c:v>
                </c:pt>
                <c:pt idx="1">
                  <c:v>Compliance purposes</c:v>
                </c:pt>
                <c:pt idx="2">
                  <c:v>As part of an internal HR investigation</c:v>
                </c:pt>
                <c:pt idx="3">
                  <c:v>To recover deleted emails</c:v>
                </c:pt>
                <c:pt idx="4">
                  <c:v>Need to locate business records and contacts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</c:v>
                </c:pt>
                <c:pt idx="1">
                  <c:v>29</c:v>
                </c:pt>
                <c:pt idx="2">
                  <c:v>40</c:v>
                </c:pt>
                <c:pt idx="3">
                  <c:v>49</c:v>
                </c:pt>
                <c:pt idx="4">
                  <c:v>59</c:v>
                </c:pt>
              </c:numCache>
            </c:numRef>
          </c:val>
        </c:ser>
        <c:dLbls>
          <c:showVal val="1"/>
        </c:dLbls>
        <c:shape val="box"/>
        <c:axId val="63432576"/>
        <c:axId val="63434112"/>
        <c:axId val="0"/>
      </c:bar3DChart>
      <c:catAx>
        <c:axId val="6343257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3434112"/>
        <c:crosses val="autoZero"/>
        <c:auto val="1"/>
        <c:lblAlgn val="ctr"/>
        <c:lblOffset val="100"/>
      </c:catAx>
      <c:valAx>
        <c:axId val="63434112"/>
        <c:scaling>
          <c:orientation val="minMax"/>
        </c:scaling>
        <c:delete val="1"/>
        <c:axPos val="b"/>
        <c:numFmt formatCode="General" sourceLinked="1"/>
        <c:tickLblPos val="nextTo"/>
        <c:crossAx val="63432576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>
        <c:manualLayout>
          <c:xMode val="edge"/>
          <c:yMode val="edge"/>
          <c:x val="0.10884186351705999"/>
          <c:y val="2.7777777777777821E-2"/>
        </c:manualLayout>
      </c:layout>
      <c:txPr>
        <a:bodyPr/>
        <a:lstStyle/>
        <a:p>
          <a:pPr>
            <a:defRPr lang="en-US"/>
          </a:pPr>
          <a:endParaRPr lang="en-US"/>
        </a:p>
      </c:tx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Sheet2!$A$2</c:f>
              <c:strCache>
                <c:ptCount val="1"/>
                <c:pt idx="0">
                  <c:v>Has your organisation faced more than 100 lawsuits?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6.0185185185185099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numRef>
              <c:f>Sheet2!$B$1:$C$1</c:f>
              <c:numCache>
                <c:formatCode>General</c:formatCode>
                <c:ptCount val="2"/>
                <c:pt idx="0">
                  <c:v>2008</c:v>
                </c:pt>
                <c:pt idx="1">
                  <c:v>2009</c:v>
                </c:pt>
              </c:numCache>
            </c:numRef>
          </c:cat>
          <c:val>
            <c:numRef>
              <c:f>Sheet2!$B$2:$C$2</c:f>
              <c:numCache>
                <c:formatCode>General</c:formatCode>
                <c:ptCount val="2"/>
                <c:pt idx="0">
                  <c:v>27</c:v>
                </c:pt>
                <c:pt idx="1">
                  <c:v>46</c:v>
                </c:pt>
              </c:numCache>
            </c:numRef>
          </c:val>
        </c:ser>
        <c:dLbls>
          <c:showVal val="1"/>
        </c:dLbls>
        <c:shape val="box"/>
        <c:axId val="63614336"/>
        <c:axId val="63616128"/>
        <c:axId val="0"/>
      </c:bar3DChart>
      <c:catAx>
        <c:axId val="636143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3616128"/>
        <c:crosses val="autoZero"/>
        <c:auto val="1"/>
        <c:lblAlgn val="ctr"/>
        <c:lblOffset val="100"/>
      </c:catAx>
      <c:valAx>
        <c:axId val="63616128"/>
        <c:scaling>
          <c:orientation val="minMax"/>
        </c:scaling>
        <c:delete val="1"/>
        <c:axPos val="l"/>
        <c:numFmt formatCode="General" sourceLinked="1"/>
        <c:tickLblPos val="nextTo"/>
        <c:crossAx val="63614336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1"/>
              <c:spPr/>
              <c:txPr>
                <a:bodyPr/>
                <a:lstStyle/>
                <a:p>
                  <a:pPr>
                    <a:defRPr lang="en-US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lang="en-US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Sheet1!$A$2:$A$6</c:f>
              <c:strCache>
                <c:ptCount val="5"/>
                <c:pt idx="0">
                  <c:v>Use personal Outlook folders</c:v>
                </c:pt>
                <c:pt idx="1">
                  <c:v>Use shared folder or network drive</c:v>
                </c:pt>
                <c:pt idx="2">
                  <c:v>Print out emails and store</c:v>
                </c:pt>
                <c:pt idx="3">
                  <c:v>Capture in DM/RM/ECM system</c:v>
                </c:pt>
                <c:pt idx="4">
                  <c:v>Use dedicated email management system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</c:v>
                </c:pt>
                <c:pt idx="1">
                  <c:v>18</c:v>
                </c:pt>
                <c:pt idx="2">
                  <c:v>18</c:v>
                </c:pt>
                <c:pt idx="3">
                  <c:v>12</c:v>
                </c:pt>
                <c:pt idx="4">
                  <c:v>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Data held in defined and appropriate jurisdictions</c:v>
                </c:pt>
                <c:pt idx="1">
                  <c:v>Always available support and technical assistance</c:v>
                </c:pt>
                <c:pt idx="2">
                  <c:v>Encryption of all stored data and tamper-proof security</c:v>
                </c:pt>
                <c:pt idx="3">
                  <c:v>Access and near real-time search for end users and administrators</c:v>
                </c:pt>
                <c:pt idx="4">
                  <c:v>Indexing of records and search capabilities</c:v>
                </c:pt>
                <c:pt idx="5">
                  <c:v>Scalability</c:v>
                </c:pt>
                <c:pt idx="6">
                  <c:v>Data retention policy control</c:v>
                </c:pt>
                <c:pt idx="7">
                  <c:v>Integration with existing email tools such as Outlook</c:v>
                </c:pt>
                <c:pt idx="8">
                  <c:v>Automated archiving with minimal user intervention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</c:v>
                </c:pt>
                <c:pt idx="1">
                  <c:v>9</c:v>
                </c:pt>
                <c:pt idx="2">
                  <c:v>14</c:v>
                </c:pt>
                <c:pt idx="3">
                  <c:v>22</c:v>
                </c:pt>
                <c:pt idx="4">
                  <c:v>28</c:v>
                </c:pt>
                <c:pt idx="5">
                  <c:v>36</c:v>
                </c:pt>
                <c:pt idx="6">
                  <c:v>40</c:v>
                </c:pt>
                <c:pt idx="7">
                  <c:v>51</c:v>
                </c:pt>
                <c:pt idx="8">
                  <c:v>63</c:v>
                </c:pt>
              </c:numCache>
            </c:numRef>
          </c:val>
        </c:ser>
        <c:dLbls>
          <c:showVal val="1"/>
        </c:dLbls>
        <c:shape val="box"/>
        <c:axId val="63680512"/>
        <c:axId val="63682048"/>
        <c:axId val="0"/>
      </c:bar3DChart>
      <c:catAx>
        <c:axId val="6368051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3682048"/>
        <c:crosses val="autoZero"/>
        <c:auto val="1"/>
        <c:lblAlgn val="ctr"/>
        <c:lblOffset val="100"/>
      </c:catAx>
      <c:valAx>
        <c:axId val="63682048"/>
        <c:scaling>
          <c:orientation val="minMax"/>
        </c:scaling>
        <c:delete val="1"/>
        <c:axPos val="b"/>
        <c:numFmt formatCode="General" sourceLinked="1"/>
        <c:tickLblPos val="nextTo"/>
        <c:crossAx val="636805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8644247594050698"/>
          <c:y val="0.75451407115777203"/>
          <c:w val="6.0448162729658798E-2"/>
          <c:h val="8.3717191601049942E-2"/>
        </c:manualLayout>
      </c:layout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4D813-B091-4977-A4D9-97B482A1046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D30E59F-1590-498D-AF6C-3E546B2B88EC}">
      <dgm:prSet phldrT="[Text]"/>
      <dgm:spPr/>
      <dgm:t>
        <a:bodyPr/>
        <a:lstStyle/>
        <a:p>
          <a:r>
            <a:rPr lang="en-GB" dirty="0" smtClean="0">
              <a:solidFill>
                <a:schemeClr val="bg2"/>
              </a:solidFill>
            </a:rPr>
            <a:t>Mailbox and storage management</a:t>
          </a:r>
          <a:endParaRPr lang="en-GB" dirty="0">
            <a:solidFill>
              <a:schemeClr val="bg2"/>
            </a:solidFill>
          </a:endParaRPr>
        </a:p>
      </dgm:t>
    </dgm:pt>
    <dgm:pt modelId="{8FD25A50-DC42-45EF-AC71-B21DA19584C3}" type="parTrans" cxnId="{75065C1C-B133-4AB6-B58B-687554F097FB}">
      <dgm:prSet/>
      <dgm:spPr/>
      <dgm:t>
        <a:bodyPr/>
        <a:lstStyle/>
        <a:p>
          <a:endParaRPr lang="en-GB"/>
        </a:p>
      </dgm:t>
    </dgm:pt>
    <dgm:pt modelId="{0B840AC3-9680-413E-B1A8-ECDD7D6799DF}" type="sibTrans" cxnId="{75065C1C-B133-4AB6-B58B-687554F097FB}">
      <dgm:prSet/>
      <dgm:spPr/>
      <dgm:t>
        <a:bodyPr/>
        <a:lstStyle/>
        <a:p>
          <a:endParaRPr lang="en-GB"/>
        </a:p>
      </dgm:t>
    </dgm:pt>
    <dgm:pt modelId="{91F1531E-5160-44E2-8FD7-90086D4453C6}">
      <dgm:prSet phldrT="[Text]"/>
      <dgm:spPr/>
      <dgm:t>
        <a:bodyPr/>
        <a:lstStyle/>
        <a:p>
          <a:r>
            <a:rPr lang="en-GB" dirty="0" smtClean="0">
              <a:solidFill>
                <a:schemeClr val="bg2"/>
              </a:solidFill>
            </a:rPr>
            <a:t>Policy enforcement</a:t>
          </a:r>
          <a:endParaRPr lang="en-GB" dirty="0">
            <a:solidFill>
              <a:schemeClr val="bg2"/>
            </a:solidFill>
          </a:endParaRPr>
        </a:p>
      </dgm:t>
    </dgm:pt>
    <dgm:pt modelId="{B47F9F7C-737B-4155-85D6-CA48D1AAF93F}" type="parTrans" cxnId="{9ED3CEA8-151D-4CF0-A9EA-61AD941A446D}">
      <dgm:prSet/>
      <dgm:spPr/>
      <dgm:t>
        <a:bodyPr/>
        <a:lstStyle/>
        <a:p>
          <a:endParaRPr lang="en-GB"/>
        </a:p>
      </dgm:t>
    </dgm:pt>
    <dgm:pt modelId="{DE00FC03-A82E-4324-A4DB-1D8E5304DD5C}" type="sibTrans" cxnId="{9ED3CEA8-151D-4CF0-A9EA-61AD941A446D}">
      <dgm:prSet/>
      <dgm:spPr/>
      <dgm:t>
        <a:bodyPr/>
        <a:lstStyle/>
        <a:p>
          <a:endParaRPr lang="en-GB"/>
        </a:p>
      </dgm:t>
    </dgm:pt>
    <dgm:pt modelId="{0CD30610-7700-41EC-A1F0-45FBFBC12B4E}">
      <dgm:prSet phldrT="[Text]"/>
      <dgm:spPr/>
      <dgm:t>
        <a:bodyPr/>
        <a:lstStyle/>
        <a:p>
          <a:r>
            <a:rPr lang="en-GB" dirty="0" smtClean="0">
              <a:solidFill>
                <a:schemeClr val="bg2"/>
              </a:solidFill>
            </a:rPr>
            <a:t>Security</a:t>
          </a:r>
          <a:endParaRPr lang="en-GB" dirty="0">
            <a:solidFill>
              <a:schemeClr val="bg2"/>
            </a:solidFill>
          </a:endParaRPr>
        </a:p>
      </dgm:t>
    </dgm:pt>
    <dgm:pt modelId="{0899C49C-327E-4662-9137-630E168D9CC7}" type="parTrans" cxnId="{9841DAB7-5FD5-4420-BC4D-7024A1204F5F}">
      <dgm:prSet/>
      <dgm:spPr/>
      <dgm:t>
        <a:bodyPr/>
        <a:lstStyle/>
        <a:p>
          <a:endParaRPr lang="en-GB"/>
        </a:p>
      </dgm:t>
    </dgm:pt>
    <dgm:pt modelId="{FEF56935-6BAF-421F-AE5B-25DBEB1FFE99}" type="sibTrans" cxnId="{9841DAB7-5FD5-4420-BC4D-7024A1204F5F}">
      <dgm:prSet/>
      <dgm:spPr/>
      <dgm:t>
        <a:bodyPr/>
        <a:lstStyle/>
        <a:p>
          <a:endParaRPr lang="en-GB"/>
        </a:p>
      </dgm:t>
    </dgm:pt>
    <dgm:pt modelId="{62DA08F0-ECC1-4E4C-B365-BC7A9DBC1C73}">
      <dgm:prSet phldrT="[Text]"/>
      <dgm:spPr/>
      <dgm:t>
        <a:bodyPr/>
        <a:lstStyle/>
        <a:p>
          <a:r>
            <a:rPr lang="en-GB" dirty="0" smtClean="0">
              <a:solidFill>
                <a:schemeClr val="bg2"/>
              </a:solidFill>
            </a:rPr>
            <a:t>Continuity</a:t>
          </a:r>
          <a:endParaRPr lang="en-GB" dirty="0">
            <a:solidFill>
              <a:schemeClr val="bg2"/>
            </a:solidFill>
          </a:endParaRPr>
        </a:p>
      </dgm:t>
    </dgm:pt>
    <dgm:pt modelId="{D96BB7C5-F9CA-4D89-AD8A-A2FEB6D8CAE5}" type="parTrans" cxnId="{F03ABDCC-15FC-49FC-A10E-C8C7E215D684}">
      <dgm:prSet/>
      <dgm:spPr/>
      <dgm:t>
        <a:bodyPr/>
        <a:lstStyle/>
        <a:p>
          <a:endParaRPr lang="en-GB"/>
        </a:p>
      </dgm:t>
    </dgm:pt>
    <dgm:pt modelId="{A7E5A67F-28BA-49FF-864E-2987DA0F239C}" type="sibTrans" cxnId="{F03ABDCC-15FC-49FC-A10E-C8C7E215D684}">
      <dgm:prSet/>
      <dgm:spPr/>
      <dgm:t>
        <a:bodyPr/>
        <a:lstStyle/>
        <a:p>
          <a:endParaRPr lang="en-GB"/>
        </a:p>
      </dgm:t>
    </dgm:pt>
    <dgm:pt modelId="{7A72F4D7-AF8B-4320-BE05-44911EA6D70F}">
      <dgm:prSet phldrT="[Text]"/>
      <dgm:spPr/>
      <dgm:t>
        <a:bodyPr/>
        <a:lstStyle/>
        <a:p>
          <a:r>
            <a:rPr lang="en-GB" dirty="0" smtClean="0">
              <a:solidFill>
                <a:schemeClr val="bg2"/>
              </a:solidFill>
            </a:rPr>
            <a:t>E-discovery</a:t>
          </a:r>
          <a:endParaRPr lang="en-GB" dirty="0">
            <a:solidFill>
              <a:schemeClr val="bg2"/>
            </a:solidFill>
          </a:endParaRPr>
        </a:p>
      </dgm:t>
    </dgm:pt>
    <dgm:pt modelId="{1DC66379-F1AE-4DD3-B1A5-84197D5E9E33}" type="parTrans" cxnId="{DDB0C09C-58DF-4643-9C5D-30A8072D6A2D}">
      <dgm:prSet/>
      <dgm:spPr/>
      <dgm:t>
        <a:bodyPr/>
        <a:lstStyle/>
        <a:p>
          <a:endParaRPr lang="en-GB"/>
        </a:p>
      </dgm:t>
    </dgm:pt>
    <dgm:pt modelId="{BA5278BE-939F-485D-AC00-BBF865B758D1}" type="sibTrans" cxnId="{DDB0C09C-58DF-4643-9C5D-30A8072D6A2D}">
      <dgm:prSet/>
      <dgm:spPr/>
      <dgm:t>
        <a:bodyPr/>
        <a:lstStyle/>
        <a:p>
          <a:endParaRPr lang="en-GB"/>
        </a:p>
      </dgm:t>
    </dgm:pt>
    <dgm:pt modelId="{66AF4D12-A960-4B23-A121-811527F8EA90}">
      <dgm:prSet phldrT="[Text]"/>
      <dgm:spPr/>
      <dgm:t>
        <a:bodyPr/>
        <a:lstStyle/>
        <a:p>
          <a:r>
            <a:rPr lang="en-GB" dirty="0" smtClean="0">
              <a:solidFill>
                <a:schemeClr val="bg2"/>
              </a:solidFill>
            </a:rPr>
            <a:t>Email archiving</a:t>
          </a:r>
          <a:endParaRPr lang="en-GB" dirty="0">
            <a:solidFill>
              <a:schemeClr val="bg2"/>
            </a:solidFill>
          </a:endParaRPr>
        </a:p>
      </dgm:t>
    </dgm:pt>
    <dgm:pt modelId="{A3A71399-DDD5-43C7-BF92-96EC251A25F7}" type="parTrans" cxnId="{E9276D2E-BF7E-4176-B7D0-0F4C8EAFC3ED}">
      <dgm:prSet/>
      <dgm:spPr/>
      <dgm:t>
        <a:bodyPr/>
        <a:lstStyle/>
        <a:p>
          <a:endParaRPr lang="en-GB"/>
        </a:p>
      </dgm:t>
    </dgm:pt>
    <dgm:pt modelId="{6522DB81-7CF4-49E4-9645-A4B37677395C}" type="sibTrans" cxnId="{E9276D2E-BF7E-4176-B7D0-0F4C8EAFC3ED}">
      <dgm:prSet/>
      <dgm:spPr/>
      <dgm:t>
        <a:bodyPr/>
        <a:lstStyle/>
        <a:p>
          <a:endParaRPr lang="en-GB"/>
        </a:p>
      </dgm:t>
    </dgm:pt>
    <dgm:pt modelId="{670A2193-4C80-496F-8B49-445C0B46516C}" type="pres">
      <dgm:prSet presAssocID="{98A4D813-B091-4977-A4D9-97B482A1046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61B1290-B466-48A5-8A8B-211B530826D3}" type="pres">
      <dgm:prSet presAssocID="{5D30E59F-1590-498D-AF6C-3E546B2B88E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036940-67E3-4364-8EC4-1E6780B62F1B}" type="pres">
      <dgm:prSet presAssocID="{0B840AC3-9680-413E-B1A8-ECDD7D6799DF}" presName="sibTrans" presStyleLbl="sibTrans2D1" presStyleIdx="0" presStyleCnt="6"/>
      <dgm:spPr/>
      <dgm:t>
        <a:bodyPr/>
        <a:lstStyle/>
        <a:p>
          <a:endParaRPr lang="en-GB"/>
        </a:p>
      </dgm:t>
    </dgm:pt>
    <dgm:pt modelId="{03AFE8FC-17CB-473B-B458-5429F9360319}" type="pres">
      <dgm:prSet presAssocID="{0B840AC3-9680-413E-B1A8-ECDD7D6799DF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9E773CB7-A099-41D3-AF23-9C27C8A1D707}" type="pres">
      <dgm:prSet presAssocID="{91F1531E-5160-44E2-8FD7-90086D4453C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03BD9D-1E37-4CBA-A0F9-C2F5C73697D2}" type="pres">
      <dgm:prSet presAssocID="{DE00FC03-A82E-4324-A4DB-1D8E5304DD5C}" presName="sibTrans" presStyleLbl="sibTrans2D1" presStyleIdx="1" presStyleCnt="6"/>
      <dgm:spPr/>
      <dgm:t>
        <a:bodyPr/>
        <a:lstStyle/>
        <a:p>
          <a:endParaRPr lang="en-GB"/>
        </a:p>
      </dgm:t>
    </dgm:pt>
    <dgm:pt modelId="{33ECE854-D26C-4BC9-A493-0FB98CD61146}" type="pres">
      <dgm:prSet presAssocID="{DE00FC03-A82E-4324-A4DB-1D8E5304DD5C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960C229F-51B9-4DD8-9D20-285A3F63FFB6}" type="pres">
      <dgm:prSet presAssocID="{66AF4D12-A960-4B23-A121-811527F8EA9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75876C-D6E2-48B9-9A11-49EC799322BF}" type="pres">
      <dgm:prSet presAssocID="{6522DB81-7CF4-49E4-9645-A4B37677395C}" presName="sibTrans" presStyleLbl="sibTrans2D1" presStyleIdx="2" presStyleCnt="6"/>
      <dgm:spPr/>
    </dgm:pt>
    <dgm:pt modelId="{25F4E4CB-D0F1-40B0-ADB1-C261F3D4377C}" type="pres">
      <dgm:prSet presAssocID="{6522DB81-7CF4-49E4-9645-A4B37677395C}" presName="connectorText" presStyleLbl="sibTrans2D1" presStyleIdx="2" presStyleCnt="6"/>
      <dgm:spPr/>
    </dgm:pt>
    <dgm:pt modelId="{45C53BDC-B7E3-4264-AFCB-7D5D2A7070BB}" type="pres">
      <dgm:prSet presAssocID="{0CD30610-7700-41EC-A1F0-45FBFBC12B4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ADBE76-D890-4850-830F-0A24C812D852}" type="pres">
      <dgm:prSet presAssocID="{FEF56935-6BAF-421F-AE5B-25DBEB1FFE99}" presName="sibTrans" presStyleLbl="sibTrans2D1" presStyleIdx="3" presStyleCnt="6"/>
      <dgm:spPr/>
      <dgm:t>
        <a:bodyPr/>
        <a:lstStyle/>
        <a:p>
          <a:endParaRPr lang="en-GB"/>
        </a:p>
      </dgm:t>
    </dgm:pt>
    <dgm:pt modelId="{2021FE7A-235F-4B96-AB49-4037FBA2050E}" type="pres">
      <dgm:prSet presAssocID="{FEF56935-6BAF-421F-AE5B-25DBEB1FFE99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10AD2E49-32F4-4B60-9581-EB4DA965E613}" type="pres">
      <dgm:prSet presAssocID="{62DA08F0-ECC1-4E4C-B365-BC7A9DBC1C7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F7D6B2-3F9D-4DD6-908A-519DAB23077F}" type="pres">
      <dgm:prSet presAssocID="{A7E5A67F-28BA-49FF-864E-2987DA0F239C}" presName="sibTrans" presStyleLbl="sibTrans2D1" presStyleIdx="4" presStyleCnt="6"/>
      <dgm:spPr/>
      <dgm:t>
        <a:bodyPr/>
        <a:lstStyle/>
        <a:p>
          <a:endParaRPr lang="en-GB"/>
        </a:p>
      </dgm:t>
    </dgm:pt>
    <dgm:pt modelId="{732DDA63-109D-49F7-A21A-CDF339E50C39}" type="pres">
      <dgm:prSet presAssocID="{A7E5A67F-28BA-49FF-864E-2987DA0F239C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6210FC61-FA23-47D9-A70A-1DFA64C77F7F}" type="pres">
      <dgm:prSet presAssocID="{7A72F4D7-AF8B-4320-BE05-44911EA6D70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DE4312-EB2F-40CF-AE3B-F0E0E0B5D07A}" type="pres">
      <dgm:prSet presAssocID="{BA5278BE-939F-485D-AC00-BBF865B758D1}" presName="sibTrans" presStyleLbl="sibTrans2D1" presStyleIdx="5" presStyleCnt="6"/>
      <dgm:spPr/>
      <dgm:t>
        <a:bodyPr/>
        <a:lstStyle/>
        <a:p>
          <a:endParaRPr lang="en-GB"/>
        </a:p>
      </dgm:t>
    </dgm:pt>
    <dgm:pt modelId="{D8A32ACC-D2C6-4133-A6CA-32452FE0E63A}" type="pres">
      <dgm:prSet presAssocID="{BA5278BE-939F-485D-AC00-BBF865B758D1}" presName="connectorText" presStyleLbl="sibTrans2D1" presStyleIdx="5" presStyleCnt="6"/>
      <dgm:spPr/>
      <dgm:t>
        <a:bodyPr/>
        <a:lstStyle/>
        <a:p>
          <a:endParaRPr lang="en-GB"/>
        </a:p>
      </dgm:t>
    </dgm:pt>
  </dgm:ptLst>
  <dgm:cxnLst>
    <dgm:cxn modelId="{981B5E4E-B9A5-490A-86ED-11D4DB5ABAA5}" type="presOf" srcId="{0CD30610-7700-41EC-A1F0-45FBFBC12B4E}" destId="{45C53BDC-B7E3-4264-AFCB-7D5D2A7070BB}" srcOrd="0" destOrd="0" presId="urn:microsoft.com/office/officeart/2005/8/layout/cycle2"/>
    <dgm:cxn modelId="{F9B18C29-49B1-4D09-BEB6-85B933D2C888}" type="presOf" srcId="{A7E5A67F-28BA-49FF-864E-2987DA0F239C}" destId="{3EF7D6B2-3F9D-4DD6-908A-519DAB23077F}" srcOrd="0" destOrd="0" presId="urn:microsoft.com/office/officeart/2005/8/layout/cycle2"/>
    <dgm:cxn modelId="{DDB0C09C-58DF-4643-9C5D-30A8072D6A2D}" srcId="{98A4D813-B091-4977-A4D9-97B482A1046D}" destId="{7A72F4D7-AF8B-4320-BE05-44911EA6D70F}" srcOrd="5" destOrd="0" parTransId="{1DC66379-F1AE-4DD3-B1A5-84197D5E9E33}" sibTransId="{BA5278BE-939F-485D-AC00-BBF865B758D1}"/>
    <dgm:cxn modelId="{B61C38AD-A1DD-4ACB-8B66-A0EA8C80A217}" type="presOf" srcId="{A7E5A67F-28BA-49FF-864E-2987DA0F239C}" destId="{732DDA63-109D-49F7-A21A-CDF339E50C39}" srcOrd="1" destOrd="0" presId="urn:microsoft.com/office/officeart/2005/8/layout/cycle2"/>
    <dgm:cxn modelId="{F03ABDCC-15FC-49FC-A10E-C8C7E215D684}" srcId="{98A4D813-B091-4977-A4D9-97B482A1046D}" destId="{62DA08F0-ECC1-4E4C-B365-BC7A9DBC1C73}" srcOrd="4" destOrd="0" parTransId="{D96BB7C5-F9CA-4D89-AD8A-A2FEB6D8CAE5}" sibTransId="{A7E5A67F-28BA-49FF-864E-2987DA0F239C}"/>
    <dgm:cxn modelId="{C1D07439-DF12-468C-8F42-3087AC566189}" type="presOf" srcId="{BA5278BE-939F-485D-AC00-BBF865B758D1}" destId="{D8A32ACC-D2C6-4133-A6CA-32452FE0E63A}" srcOrd="1" destOrd="0" presId="urn:microsoft.com/office/officeart/2005/8/layout/cycle2"/>
    <dgm:cxn modelId="{BDE5C97C-5B98-4AF7-8E0E-955D8A10B80A}" type="presOf" srcId="{7A72F4D7-AF8B-4320-BE05-44911EA6D70F}" destId="{6210FC61-FA23-47D9-A70A-1DFA64C77F7F}" srcOrd="0" destOrd="0" presId="urn:microsoft.com/office/officeart/2005/8/layout/cycle2"/>
    <dgm:cxn modelId="{A1EE86DC-DD84-4133-966F-30F1BF40280D}" type="presOf" srcId="{91F1531E-5160-44E2-8FD7-90086D4453C6}" destId="{9E773CB7-A099-41D3-AF23-9C27C8A1D707}" srcOrd="0" destOrd="0" presId="urn:microsoft.com/office/officeart/2005/8/layout/cycle2"/>
    <dgm:cxn modelId="{75065C1C-B133-4AB6-B58B-687554F097FB}" srcId="{98A4D813-B091-4977-A4D9-97B482A1046D}" destId="{5D30E59F-1590-498D-AF6C-3E546B2B88EC}" srcOrd="0" destOrd="0" parTransId="{8FD25A50-DC42-45EF-AC71-B21DA19584C3}" sibTransId="{0B840AC3-9680-413E-B1A8-ECDD7D6799DF}"/>
    <dgm:cxn modelId="{B5FABFE2-784D-442C-8BA2-FA825B461DDD}" type="presOf" srcId="{FEF56935-6BAF-421F-AE5B-25DBEB1FFE99}" destId="{DDADBE76-D890-4850-830F-0A24C812D852}" srcOrd="0" destOrd="0" presId="urn:microsoft.com/office/officeart/2005/8/layout/cycle2"/>
    <dgm:cxn modelId="{9841DAB7-5FD5-4420-BC4D-7024A1204F5F}" srcId="{98A4D813-B091-4977-A4D9-97B482A1046D}" destId="{0CD30610-7700-41EC-A1F0-45FBFBC12B4E}" srcOrd="3" destOrd="0" parTransId="{0899C49C-327E-4662-9137-630E168D9CC7}" sibTransId="{FEF56935-6BAF-421F-AE5B-25DBEB1FFE99}"/>
    <dgm:cxn modelId="{8C75304A-ADA7-487F-8DB0-56438F0BDF61}" type="presOf" srcId="{0B840AC3-9680-413E-B1A8-ECDD7D6799DF}" destId="{3D036940-67E3-4364-8EC4-1E6780B62F1B}" srcOrd="0" destOrd="0" presId="urn:microsoft.com/office/officeart/2005/8/layout/cycle2"/>
    <dgm:cxn modelId="{D792578A-EF0D-40DF-9007-CC4ABF6352DD}" type="presOf" srcId="{98A4D813-B091-4977-A4D9-97B482A1046D}" destId="{670A2193-4C80-496F-8B49-445C0B46516C}" srcOrd="0" destOrd="0" presId="urn:microsoft.com/office/officeart/2005/8/layout/cycle2"/>
    <dgm:cxn modelId="{5B598994-267C-46EB-A1D2-D459F3F7847A}" type="presOf" srcId="{DE00FC03-A82E-4324-A4DB-1D8E5304DD5C}" destId="{33ECE854-D26C-4BC9-A493-0FB98CD61146}" srcOrd="1" destOrd="0" presId="urn:microsoft.com/office/officeart/2005/8/layout/cycle2"/>
    <dgm:cxn modelId="{9ED3CEA8-151D-4CF0-A9EA-61AD941A446D}" srcId="{98A4D813-B091-4977-A4D9-97B482A1046D}" destId="{91F1531E-5160-44E2-8FD7-90086D4453C6}" srcOrd="1" destOrd="0" parTransId="{B47F9F7C-737B-4155-85D6-CA48D1AAF93F}" sibTransId="{DE00FC03-A82E-4324-A4DB-1D8E5304DD5C}"/>
    <dgm:cxn modelId="{E6764F4A-23B4-4971-A3AE-6E6E332D9E20}" type="presOf" srcId="{6522DB81-7CF4-49E4-9645-A4B37677395C}" destId="{9A75876C-D6E2-48B9-9A11-49EC799322BF}" srcOrd="0" destOrd="0" presId="urn:microsoft.com/office/officeart/2005/8/layout/cycle2"/>
    <dgm:cxn modelId="{70FCE81E-033A-43C0-B8CB-A37F867C1FF5}" type="presOf" srcId="{66AF4D12-A960-4B23-A121-811527F8EA90}" destId="{960C229F-51B9-4DD8-9D20-285A3F63FFB6}" srcOrd="0" destOrd="0" presId="urn:microsoft.com/office/officeart/2005/8/layout/cycle2"/>
    <dgm:cxn modelId="{E1BC9031-0BA9-4844-89BD-6C5EDA015C5F}" type="presOf" srcId="{6522DB81-7CF4-49E4-9645-A4B37677395C}" destId="{25F4E4CB-D0F1-40B0-ADB1-C261F3D4377C}" srcOrd="1" destOrd="0" presId="urn:microsoft.com/office/officeart/2005/8/layout/cycle2"/>
    <dgm:cxn modelId="{E9EE7829-3309-4A58-8689-0C875B489BC9}" type="presOf" srcId="{0B840AC3-9680-413E-B1A8-ECDD7D6799DF}" destId="{03AFE8FC-17CB-473B-B458-5429F9360319}" srcOrd="1" destOrd="0" presId="urn:microsoft.com/office/officeart/2005/8/layout/cycle2"/>
    <dgm:cxn modelId="{E9276D2E-BF7E-4176-B7D0-0F4C8EAFC3ED}" srcId="{98A4D813-B091-4977-A4D9-97B482A1046D}" destId="{66AF4D12-A960-4B23-A121-811527F8EA90}" srcOrd="2" destOrd="0" parTransId="{A3A71399-DDD5-43C7-BF92-96EC251A25F7}" sibTransId="{6522DB81-7CF4-49E4-9645-A4B37677395C}"/>
    <dgm:cxn modelId="{28BCDFD6-631C-42A8-B759-6C5C001853E6}" type="presOf" srcId="{FEF56935-6BAF-421F-AE5B-25DBEB1FFE99}" destId="{2021FE7A-235F-4B96-AB49-4037FBA2050E}" srcOrd="1" destOrd="0" presId="urn:microsoft.com/office/officeart/2005/8/layout/cycle2"/>
    <dgm:cxn modelId="{6069FAD8-083F-4F86-B822-770604C77937}" type="presOf" srcId="{BA5278BE-939F-485D-AC00-BBF865B758D1}" destId="{28DE4312-EB2F-40CF-AE3B-F0E0E0B5D07A}" srcOrd="0" destOrd="0" presId="urn:microsoft.com/office/officeart/2005/8/layout/cycle2"/>
    <dgm:cxn modelId="{FA030264-AD35-4626-9BED-6C1CCD086DCE}" type="presOf" srcId="{5D30E59F-1590-498D-AF6C-3E546B2B88EC}" destId="{161B1290-B466-48A5-8A8B-211B530826D3}" srcOrd="0" destOrd="0" presId="urn:microsoft.com/office/officeart/2005/8/layout/cycle2"/>
    <dgm:cxn modelId="{BA900A19-C8D9-4B2C-98AE-BA145D14F3CC}" type="presOf" srcId="{62DA08F0-ECC1-4E4C-B365-BC7A9DBC1C73}" destId="{10AD2E49-32F4-4B60-9581-EB4DA965E613}" srcOrd="0" destOrd="0" presId="urn:microsoft.com/office/officeart/2005/8/layout/cycle2"/>
    <dgm:cxn modelId="{4E712A93-CBBB-4CBA-9D6A-6C2DCE0BA0C1}" type="presOf" srcId="{DE00FC03-A82E-4324-A4DB-1D8E5304DD5C}" destId="{5F03BD9D-1E37-4CBA-A0F9-C2F5C73697D2}" srcOrd="0" destOrd="0" presId="urn:microsoft.com/office/officeart/2005/8/layout/cycle2"/>
    <dgm:cxn modelId="{97896504-C090-4541-98A9-A95D65912C0D}" type="presParOf" srcId="{670A2193-4C80-496F-8B49-445C0B46516C}" destId="{161B1290-B466-48A5-8A8B-211B530826D3}" srcOrd="0" destOrd="0" presId="urn:microsoft.com/office/officeart/2005/8/layout/cycle2"/>
    <dgm:cxn modelId="{BBB73403-3B2B-4871-B4A2-A963904C538C}" type="presParOf" srcId="{670A2193-4C80-496F-8B49-445C0B46516C}" destId="{3D036940-67E3-4364-8EC4-1E6780B62F1B}" srcOrd="1" destOrd="0" presId="urn:microsoft.com/office/officeart/2005/8/layout/cycle2"/>
    <dgm:cxn modelId="{095552A1-AD5C-456C-8062-A0AC80E954D0}" type="presParOf" srcId="{3D036940-67E3-4364-8EC4-1E6780B62F1B}" destId="{03AFE8FC-17CB-473B-B458-5429F9360319}" srcOrd="0" destOrd="0" presId="urn:microsoft.com/office/officeart/2005/8/layout/cycle2"/>
    <dgm:cxn modelId="{0406C90E-DA1D-4E3C-B30E-6F4B42AAC546}" type="presParOf" srcId="{670A2193-4C80-496F-8B49-445C0B46516C}" destId="{9E773CB7-A099-41D3-AF23-9C27C8A1D707}" srcOrd="2" destOrd="0" presId="urn:microsoft.com/office/officeart/2005/8/layout/cycle2"/>
    <dgm:cxn modelId="{66E12930-EAC8-4499-AAA9-84DC84D4551A}" type="presParOf" srcId="{670A2193-4C80-496F-8B49-445C0B46516C}" destId="{5F03BD9D-1E37-4CBA-A0F9-C2F5C73697D2}" srcOrd="3" destOrd="0" presId="urn:microsoft.com/office/officeart/2005/8/layout/cycle2"/>
    <dgm:cxn modelId="{738DEB7E-7BD0-43E0-ACDB-7FA4BD0135E9}" type="presParOf" srcId="{5F03BD9D-1E37-4CBA-A0F9-C2F5C73697D2}" destId="{33ECE854-D26C-4BC9-A493-0FB98CD61146}" srcOrd="0" destOrd="0" presId="urn:microsoft.com/office/officeart/2005/8/layout/cycle2"/>
    <dgm:cxn modelId="{CE92C489-4020-4440-BEE1-C32386C9F222}" type="presParOf" srcId="{670A2193-4C80-496F-8B49-445C0B46516C}" destId="{960C229F-51B9-4DD8-9D20-285A3F63FFB6}" srcOrd="4" destOrd="0" presId="urn:microsoft.com/office/officeart/2005/8/layout/cycle2"/>
    <dgm:cxn modelId="{B639F032-641C-4E5B-85D2-9E3DB1BEB73D}" type="presParOf" srcId="{670A2193-4C80-496F-8B49-445C0B46516C}" destId="{9A75876C-D6E2-48B9-9A11-49EC799322BF}" srcOrd="5" destOrd="0" presId="urn:microsoft.com/office/officeart/2005/8/layout/cycle2"/>
    <dgm:cxn modelId="{748AB5EC-F626-47BB-8770-D49DFA00B6C0}" type="presParOf" srcId="{9A75876C-D6E2-48B9-9A11-49EC799322BF}" destId="{25F4E4CB-D0F1-40B0-ADB1-C261F3D4377C}" srcOrd="0" destOrd="0" presId="urn:microsoft.com/office/officeart/2005/8/layout/cycle2"/>
    <dgm:cxn modelId="{51250722-0D14-412B-ABA6-46D00FB4714E}" type="presParOf" srcId="{670A2193-4C80-496F-8B49-445C0B46516C}" destId="{45C53BDC-B7E3-4264-AFCB-7D5D2A7070BB}" srcOrd="6" destOrd="0" presId="urn:microsoft.com/office/officeart/2005/8/layout/cycle2"/>
    <dgm:cxn modelId="{62370A0B-9FFB-406A-8CFE-8411462C07DC}" type="presParOf" srcId="{670A2193-4C80-496F-8B49-445C0B46516C}" destId="{DDADBE76-D890-4850-830F-0A24C812D852}" srcOrd="7" destOrd="0" presId="urn:microsoft.com/office/officeart/2005/8/layout/cycle2"/>
    <dgm:cxn modelId="{628014F2-8D53-4C4D-8C45-E5FBF453A0DD}" type="presParOf" srcId="{DDADBE76-D890-4850-830F-0A24C812D852}" destId="{2021FE7A-235F-4B96-AB49-4037FBA2050E}" srcOrd="0" destOrd="0" presId="urn:microsoft.com/office/officeart/2005/8/layout/cycle2"/>
    <dgm:cxn modelId="{82BEA13E-7B6D-4114-87DF-7714CE790AEA}" type="presParOf" srcId="{670A2193-4C80-496F-8B49-445C0B46516C}" destId="{10AD2E49-32F4-4B60-9581-EB4DA965E613}" srcOrd="8" destOrd="0" presId="urn:microsoft.com/office/officeart/2005/8/layout/cycle2"/>
    <dgm:cxn modelId="{8D6F3CD9-7A1D-4C1A-B95A-178915E63ECE}" type="presParOf" srcId="{670A2193-4C80-496F-8B49-445C0B46516C}" destId="{3EF7D6B2-3F9D-4DD6-908A-519DAB23077F}" srcOrd="9" destOrd="0" presId="urn:microsoft.com/office/officeart/2005/8/layout/cycle2"/>
    <dgm:cxn modelId="{8BD329B1-69E1-45D0-BD2D-0BBB9E134DD1}" type="presParOf" srcId="{3EF7D6B2-3F9D-4DD6-908A-519DAB23077F}" destId="{732DDA63-109D-49F7-A21A-CDF339E50C39}" srcOrd="0" destOrd="0" presId="urn:microsoft.com/office/officeart/2005/8/layout/cycle2"/>
    <dgm:cxn modelId="{0DD74A0B-4285-485D-922B-806798387C02}" type="presParOf" srcId="{670A2193-4C80-496F-8B49-445C0B46516C}" destId="{6210FC61-FA23-47D9-A70A-1DFA64C77F7F}" srcOrd="10" destOrd="0" presId="urn:microsoft.com/office/officeart/2005/8/layout/cycle2"/>
    <dgm:cxn modelId="{E40AF3B0-DF1D-4CD1-AFA0-2E9D72878435}" type="presParOf" srcId="{670A2193-4C80-496F-8B49-445C0B46516C}" destId="{28DE4312-EB2F-40CF-AE3B-F0E0E0B5D07A}" srcOrd="11" destOrd="0" presId="urn:microsoft.com/office/officeart/2005/8/layout/cycle2"/>
    <dgm:cxn modelId="{0FB73782-3AAF-4621-A887-6C5063221F8A}" type="presParOf" srcId="{28DE4312-EB2F-40CF-AE3B-F0E0E0B5D07A}" destId="{D8A32ACC-D2C6-4133-A6CA-32452FE0E63A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A3113E-5FD0-4892-92BE-2B5FD4FC0E79}" type="doc">
      <dgm:prSet loTypeId="urn:microsoft.com/office/officeart/2005/8/layout/pyramid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15DE642-4EA2-48FA-9199-060C2338C084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Confidentiality</a:t>
          </a:r>
          <a:endParaRPr lang="en-US" dirty="0">
            <a:solidFill>
              <a:schemeClr val="tx1"/>
            </a:solidFill>
          </a:endParaRPr>
        </a:p>
      </dgm:t>
    </dgm:pt>
    <dgm:pt modelId="{B506978E-6D56-49CE-8B6E-95B80B6B9F4F}" type="parTrans" cxnId="{187BAF8B-2460-4D73-A499-7E6D84173290}">
      <dgm:prSet/>
      <dgm:spPr/>
      <dgm:t>
        <a:bodyPr/>
        <a:lstStyle/>
        <a:p>
          <a:endParaRPr lang="en-US"/>
        </a:p>
      </dgm:t>
    </dgm:pt>
    <dgm:pt modelId="{0828D876-4FB8-4B5C-85A4-58130EBC11A3}" type="sibTrans" cxnId="{187BAF8B-2460-4D73-A499-7E6D84173290}">
      <dgm:prSet/>
      <dgm:spPr/>
      <dgm:t>
        <a:bodyPr/>
        <a:lstStyle/>
        <a:p>
          <a:endParaRPr lang="en-US"/>
        </a:p>
      </dgm:t>
    </dgm:pt>
    <dgm:pt modelId="{7C3B3A9A-F353-4D3B-A38B-A2576645DABC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Availability</a:t>
          </a:r>
          <a:endParaRPr lang="en-US" dirty="0">
            <a:solidFill>
              <a:schemeClr val="tx1"/>
            </a:solidFill>
          </a:endParaRPr>
        </a:p>
      </dgm:t>
    </dgm:pt>
    <dgm:pt modelId="{9E43A0AF-7CE5-4CAC-B72E-7C89A2BEE12B}" type="parTrans" cxnId="{39D4813A-7EF5-4408-9400-1D9F6DF49AA6}">
      <dgm:prSet/>
      <dgm:spPr/>
      <dgm:t>
        <a:bodyPr/>
        <a:lstStyle/>
        <a:p>
          <a:endParaRPr lang="en-US"/>
        </a:p>
      </dgm:t>
    </dgm:pt>
    <dgm:pt modelId="{20992EC3-156F-4C11-A710-B02B79938E7F}" type="sibTrans" cxnId="{39D4813A-7EF5-4408-9400-1D9F6DF49AA6}">
      <dgm:prSet/>
      <dgm:spPr/>
      <dgm:t>
        <a:bodyPr/>
        <a:lstStyle/>
        <a:p>
          <a:endParaRPr lang="en-US"/>
        </a:p>
      </dgm:t>
    </dgm:pt>
    <dgm:pt modelId="{6C699BA7-9656-4B24-BF0F-4ED83EBD3E0B}">
      <dgm:prSet phldrT="[Text]"/>
      <dgm:spPr/>
      <dgm:t>
        <a:bodyPr/>
        <a:lstStyle/>
        <a:p>
          <a:r>
            <a:rPr lang="en-GB" dirty="0" smtClean="0"/>
            <a:t>Information security</a:t>
          </a:r>
          <a:endParaRPr lang="en-US" dirty="0"/>
        </a:p>
      </dgm:t>
    </dgm:pt>
    <dgm:pt modelId="{7469DBDA-C31F-47CF-98A3-56ABD3AA0155}" type="parTrans" cxnId="{9926D796-CDFE-41FE-B86C-1AC1BDB3C70F}">
      <dgm:prSet/>
      <dgm:spPr/>
      <dgm:t>
        <a:bodyPr/>
        <a:lstStyle/>
        <a:p>
          <a:endParaRPr lang="en-US"/>
        </a:p>
      </dgm:t>
    </dgm:pt>
    <dgm:pt modelId="{8DDD7FE2-65DB-4AB6-BCFC-3B0204AF5C4A}" type="sibTrans" cxnId="{9926D796-CDFE-41FE-B86C-1AC1BDB3C70F}">
      <dgm:prSet/>
      <dgm:spPr/>
      <dgm:t>
        <a:bodyPr/>
        <a:lstStyle/>
        <a:p>
          <a:endParaRPr lang="en-US"/>
        </a:p>
      </dgm:t>
    </dgm:pt>
    <dgm:pt modelId="{5C9C3107-DE8E-444B-B0A0-FC2CCBD3A8D0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Integrity</a:t>
          </a:r>
          <a:endParaRPr lang="en-US" dirty="0">
            <a:solidFill>
              <a:schemeClr val="tx1"/>
            </a:solidFill>
          </a:endParaRPr>
        </a:p>
      </dgm:t>
    </dgm:pt>
    <dgm:pt modelId="{742268A4-1C75-488B-9407-CA631118DE84}" type="parTrans" cxnId="{4994CE9A-AEAA-45B7-9F25-83DA71EA47AA}">
      <dgm:prSet/>
      <dgm:spPr/>
      <dgm:t>
        <a:bodyPr/>
        <a:lstStyle/>
        <a:p>
          <a:endParaRPr lang="en-US"/>
        </a:p>
      </dgm:t>
    </dgm:pt>
    <dgm:pt modelId="{7E26B709-5EA1-4D1A-AF59-7155C547AEC8}" type="sibTrans" cxnId="{4994CE9A-AEAA-45B7-9F25-83DA71EA47AA}">
      <dgm:prSet/>
      <dgm:spPr/>
      <dgm:t>
        <a:bodyPr/>
        <a:lstStyle/>
        <a:p>
          <a:endParaRPr lang="en-US"/>
        </a:p>
      </dgm:t>
    </dgm:pt>
    <dgm:pt modelId="{D633C546-4B4E-4DBE-B0F1-5C1DC43E5907}" type="pres">
      <dgm:prSet presAssocID="{C8A3113E-5FD0-4892-92BE-2B5FD4FC0E79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A0E637-29A1-4E84-9708-7C4F0D2CF33E}" type="pres">
      <dgm:prSet presAssocID="{C8A3113E-5FD0-4892-92BE-2B5FD4FC0E79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6B4E4-7246-496C-BF97-3FD39B66BB9B}" type="pres">
      <dgm:prSet presAssocID="{C8A3113E-5FD0-4892-92BE-2B5FD4FC0E79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51954A-28BF-43A6-A70B-56CD6AF0B564}" type="pres">
      <dgm:prSet presAssocID="{C8A3113E-5FD0-4892-92BE-2B5FD4FC0E79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7EF98-F47D-48FC-8765-BA9BF062B0EB}" type="pres">
      <dgm:prSet presAssocID="{C8A3113E-5FD0-4892-92BE-2B5FD4FC0E79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26D796-CDFE-41FE-B86C-1AC1BDB3C70F}" srcId="{C8A3113E-5FD0-4892-92BE-2B5FD4FC0E79}" destId="{6C699BA7-9656-4B24-BF0F-4ED83EBD3E0B}" srcOrd="2" destOrd="0" parTransId="{7469DBDA-C31F-47CF-98A3-56ABD3AA0155}" sibTransId="{8DDD7FE2-65DB-4AB6-BCFC-3B0204AF5C4A}"/>
    <dgm:cxn modelId="{187BAF8B-2460-4D73-A499-7E6D84173290}" srcId="{C8A3113E-5FD0-4892-92BE-2B5FD4FC0E79}" destId="{D15DE642-4EA2-48FA-9199-060C2338C084}" srcOrd="0" destOrd="0" parTransId="{B506978E-6D56-49CE-8B6E-95B80B6B9F4F}" sibTransId="{0828D876-4FB8-4B5C-85A4-58130EBC11A3}"/>
    <dgm:cxn modelId="{4994CE9A-AEAA-45B7-9F25-83DA71EA47AA}" srcId="{C8A3113E-5FD0-4892-92BE-2B5FD4FC0E79}" destId="{5C9C3107-DE8E-444B-B0A0-FC2CCBD3A8D0}" srcOrd="3" destOrd="0" parTransId="{742268A4-1C75-488B-9407-CA631118DE84}" sibTransId="{7E26B709-5EA1-4D1A-AF59-7155C547AEC8}"/>
    <dgm:cxn modelId="{39D4813A-7EF5-4408-9400-1D9F6DF49AA6}" srcId="{C8A3113E-5FD0-4892-92BE-2B5FD4FC0E79}" destId="{7C3B3A9A-F353-4D3B-A38B-A2576645DABC}" srcOrd="1" destOrd="0" parTransId="{9E43A0AF-7CE5-4CAC-B72E-7C89A2BEE12B}" sibTransId="{20992EC3-156F-4C11-A710-B02B79938E7F}"/>
    <dgm:cxn modelId="{8318E424-A194-4893-9013-F3AB103F9E31}" type="presOf" srcId="{7C3B3A9A-F353-4D3B-A38B-A2576645DABC}" destId="{D7E6B4E4-7246-496C-BF97-3FD39B66BB9B}" srcOrd="0" destOrd="0" presId="urn:microsoft.com/office/officeart/2005/8/layout/pyramid4"/>
    <dgm:cxn modelId="{EB10CC89-F026-4C57-AF82-CCEBDB14BA2C}" type="presOf" srcId="{C8A3113E-5FD0-4892-92BE-2B5FD4FC0E79}" destId="{D633C546-4B4E-4DBE-B0F1-5C1DC43E5907}" srcOrd="0" destOrd="0" presId="urn:microsoft.com/office/officeart/2005/8/layout/pyramid4"/>
    <dgm:cxn modelId="{040FEE31-E41E-4B64-8FD0-5A5E1618C24D}" type="presOf" srcId="{5C9C3107-DE8E-444B-B0A0-FC2CCBD3A8D0}" destId="{5537EF98-F47D-48FC-8765-BA9BF062B0EB}" srcOrd="0" destOrd="0" presId="urn:microsoft.com/office/officeart/2005/8/layout/pyramid4"/>
    <dgm:cxn modelId="{D5B71551-0B55-4B8D-8A12-A07564D2CCA9}" type="presOf" srcId="{D15DE642-4EA2-48FA-9199-060C2338C084}" destId="{11A0E637-29A1-4E84-9708-7C4F0D2CF33E}" srcOrd="0" destOrd="0" presId="urn:microsoft.com/office/officeart/2005/8/layout/pyramid4"/>
    <dgm:cxn modelId="{6F7CA7ED-2A68-49FD-83A9-8CC5BB1B886F}" type="presOf" srcId="{6C699BA7-9656-4B24-BF0F-4ED83EBD3E0B}" destId="{F051954A-28BF-43A6-A70B-56CD6AF0B564}" srcOrd="0" destOrd="0" presId="urn:microsoft.com/office/officeart/2005/8/layout/pyramid4"/>
    <dgm:cxn modelId="{75F37BBF-2BE8-48DF-AAA2-E97B12C06B15}" type="presParOf" srcId="{D633C546-4B4E-4DBE-B0F1-5C1DC43E5907}" destId="{11A0E637-29A1-4E84-9708-7C4F0D2CF33E}" srcOrd="0" destOrd="0" presId="urn:microsoft.com/office/officeart/2005/8/layout/pyramid4"/>
    <dgm:cxn modelId="{F3CB9A49-E644-4456-BA46-74D13B5FAC77}" type="presParOf" srcId="{D633C546-4B4E-4DBE-B0F1-5C1DC43E5907}" destId="{D7E6B4E4-7246-496C-BF97-3FD39B66BB9B}" srcOrd="1" destOrd="0" presId="urn:microsoft.com/office/officeart/2005/8/layout/pyramid4"/>
    <dgm:cxn modelId="{59A059F1-594A-4C3B-B3A0-CB736302865E}" type="presParOf" srcId="{D633C546-4B4E-4DBE-B0F1-5C1DC43E5907}" destId="{F051954A-28BF-43A6-A70B-56CD6AF0B564}" srcOrd="2" destOrd="0" presId="urn:microsoft.com/office/officeart/2005/8/layout/pyramid4"/>
    <dgm:cxn modelId="{1DE2A266-4614-4630-A4CE-511C7A4971B1}" type="presParOf" srcId="{D633C546-4B4E-4DBE-B0F1-5C1DC43E5907}" destId="{5537EF98-F47D-48FC-8765-BA9BF062B0EB}" srcOrd="3" destOrd="0" presId="urn:microsoft.com/office/officeart/2005/8/layout/pyramid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B1290-B466-48A5-8A8B-211B530826D3}">
      <dsp:nvSpPr>
        <dsp:cNvPr id="0" name=""/>
        <dsp:cNvSpPr/>
      </dsp:nvSpPr>
      <dsp:spPr>
        <a:xfrm>
          <a:off x="3098788" y="763"/>
          <a:ext cx="1446288" cy="1446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bg2"/>
              </a:solidFill>
            </a:rPr>
            <a:t>Mailbox and storage management</a:t>
          </a:r>
          <a:endParaRPr lang="en-GB" sz="1300" kern="1200" dirty="0">
            <a:solidFill>
              <a:schemeClr val="bg2"/>
            </a:solidFill>
          </a:endParaRPr>
        </a:p>
      </dsp:txBody>
      <dsp:txXfrm>
        <a:off x="3310592" y="212567"/>
        <a:ext cx="1022680" cy="1022680"/>
      </dsp:txXfrm>
    </dsp:sp>
    <dsp:sp modelId="{3D036940-67E3-4364-8EC4-1E6780B62F1B}">
      <dsp:nvSpPr>
        <dsp:cNvPr id="0" name=""/>
        <dsp:cNvSpPr/>
      </dsp:nvSpPr>
      <dsp:spPr>
        <a:xfrm rot="2160000">
          <a:off x="4499087" y="1111072"/>
          <a:ext cx="383306" cy="488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4510068" y="1174901"/>
        <a:ext cx="268314" cy="292874"/>
      </dsp:txXfrm>
    </dsp:sp>
    <dsp:sp modelId="{9E773CB7-A099-41D3-AF23-9C27C8A1D707}">
      <dsp:nvSpPr>
        <dsp:cNvPr id="0" name=""/>
        <dsp:cNvSpPr/>
      </dsp:nvSpPr>
      <dsp:spPr>
        <a:xfrm>
          <a:off x="4853958" y="1275968"/>
          <a:ext cx="1446288" cy="1446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bg2"/>
              </a:solidFill>
            </a:rPr>
            <a:t>Policy enforcement</a:t>
          </a:r>
          <a:endParaRPr lang="en-GB" sz="1300" kern="1200" dirty="0">
            <a:solidFill>
              <a:schemeClr val="bg2"/>
            </a:solidFill>
          </a:endParaRPr>
        </a:p>
      </dsp:txBody>
      <dsp:txXfrm>
        <a:off x="5065762" y="1487772"/>
        <a:ext cx="1022680" cy="1022680"/>
      </dsp:txXfrm>
    </dsp:sp>
    <dsp:sp modelId="{5F03BD9D-1E37-4CBA-A0F9-C2F5C73697D2}">
      <dsp:nvSpPr>
        <dsp:cNvPr id="0" name=""/>
        <dsp:cNvSpPr/>
      </dsp:nvSpPr>
      <dsp:spPr>
        <a:xfrm rot="6480000">
          <a:off x="5053593" y="2776397"/>
          <a:ext cx="383306" cy="488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5128856" y="2819339"/>
        <a:ext cx="268314" cy="292874"/>
      </dsp:txXfrm>
    </dsp:sp>
    <dsp:sp modelId="{45C53BDC-B7E3-4264-AFCB-7D5D2A7070BB}">
      <dsp:nvSpPr>
        <dsp:cNvPr id="0" name=""/>
        <dsp:cNvSpPr/>
      </dsp:nvSpPr>
      <dsp:spPr>
        <a:xfrm>
          <a:off x="4183543" y="3339294"/>
          <a:ext cx="1446288" cy="1446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bg2"/>
              </a:solidFill>
            </a:rPr>
            <a:t>Security</a:t>
          </a:r>
          <a:endParaRPr lang="en-GB" sz="1300" kern="1200" dirty="0">
            <a:solidFill>
              <a:schemeClr val="bg2"/>
            </a:solidFill>
          </a:endParaRPr>
        </a:p>
      </dsp:txBody>
      <dsp:txXfrm>
        <a:off x="4395347" y="3551098"/>
        <a:ext cx="1022680" cy="1022680"/>
      </dsp:txXfrm>
    </dsp:sp>
    <dsp:sp modelId="{DDADBE76-D890-4850-830F-0A24C812D852}">
      <dsp:nvSpPr>
        <dsp:cNvPr id="0" name=""/>
        <dsp:cNvSpPr/>
      </dsp:nvSpPr>
      <dsp:spPr>
        <a:xfrm rot="10800000">
          <a:off x="3641127" y="3818377"/>
          <a:ext cx="383306" cy="488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3756119" y="3916001"/>
        <a:ext cx="268314" cy="292874"/>
      </dsp:txXfrm>
    </dsp:sp>
    <dsp:sp modelId="{10AD2E49-32F4-4B60-9581-EB4DA965E613}">
      <dsp:nvSpPr>
        <dsp:cNvPr id="0" name=""/>
        <dsp:cNvSpPr/>
      </dsp:nvSpPr>
      <dsp:spPr>
        <a:xfrm>
          <a:off x="2014034" y="3339294"/>
          <a:ext cx="1446288" cy="1446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bg2"/>
              </a:solidFill>
            </a:rPr>
            <a:t>Continuity</a:t>
          </a:r>
          <a:endParaRPr lang="en-GB" sz="1300" kern="1200" dirty="0">
            <a:solidFill>
              <a:schemeClr val="bg2"/>
            </a:solidFill>
          </a:endParaRPr>
        </a:p>
      </dsp:txBody>
      <dsp:txXfrm>
        <a:off x="2225838" y="3551098"/>
        <a:ext cx="1022680" cy="1022680"/>
      </dsp:txXfrm>
    </dsp:sp>
    <dsp:sp modelId="{3EF7D6B2-3F9D-4DD6-908A-519DAB23077F}">
      <dsp:nvSpPr>
        <dsp:cNvPr id="0" name=""/>
        <dsp:cNvSpPr/>
      </dsp:nvSpPr>
      <dsp:spPr>
        <a:xfrm rot="15120000">
          <a:off x="2213670" y="2797031"/>
          <a:ext cx="383306" cy="488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2288933" y="2949337"/>
        <a:ext cx="268314" cy="292874"/>
      </dsp:txXfrm>
    </dsp:sp>
    <dsp:sp modelId="{6210FC61-FA23-47D9-A70A-1DFA64C77F7F}">
      <dsp:nvSpPr>
        <dsp:cNvPr id="0" name=""/>
        <dsp:cNvSpPr/>
      </dsp:nvSpPr>
      <dsp:spPr>
        <a:xfrm>
          <a:off x="1343619" y="1275968"/>
          <a:ext cx="1446288" cy="1446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bg2"/>
              </a:solidFill>
            </a:rPr>
            <a:t>E-discovery</a:t>
          </a:r>
          <a:endParaRPr lang="en-GB" sz="1300" kern="1200" dirty="0">
            <a:solidFill>
              <a:schemeClr val="bg2"/>
            </a:solidFill>
          </a:endParaRPr>
        </a:p>
      </dsp:txBody>
      <dsp:txXfrm>
        <a:off x="1555423" y="1487772"/>
        <a:ext cx="1022680" cy="1022680"/>
      </dsp:txXfrm>
    </dsp:sp>
    <dsp:sp modelId="{28DE4312-EB2F-40CF-AE3B-F0E0E0B5D07A}">
      <dsp:nvSpPr>
        <dsp:cNvPr id="0" name=""/>
        <dsp:cNvSpPr/>
      </dsp:nvSpPr>
      <dsp:spPr>
        <a:xfrm rot="19440000">
          <a:off x="2743918" y="1123825"/>
          <a:ext cx="383306" cy="488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2754899" y="1255244"/>
        <a:ext cx="268314" cy="2928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0E637-29A1-4E84-9708-7C4F0D2CF33E}">
      <dsp:nvSpPr>
        <dsp:cNvPr id="0" name=""/>
        <dsp:cNvSpPr/>
      </dsp:nvSpPr>
      <dsp:spPr>
        <a:xfrm>
          <a:off x="2803941" y="0"/>
          <a:ext cx="2464611" cy="2464611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tx1"/>
              </a:solidFill>
            </a:rPr>
            <a:t>Confidentiality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3420094" y="1232306"/>
        <a:ext cx="1232305" cy="1232305"/>
      </dsp:txXfrm>
    </dsp:sp>
    <dsp:sp modelId="{D7E6B4E4-7246-496C-BF97-3FD39B66BB9B}">
      <dsp:nvSpPr>
        <dsp:cNvPr id="0" name=""/>
        <dsp:cNvSpPr/>
      </dsp:nvSpPr>
      <dsp:spPr>
        <a:xfrm>
          <a:off x="1571636" y="2464611"/>
          <a:ext cx="2464611" cy="2464611"/>
        </a:xfrm>
        <a:prstGeom prst="triangle">
          <a:avLst/>
        </a:prstGeom>
        <a:solidFill>
          <a:schemeClr val="accent5">
            <a:hueOff val="1714278"/>
            <a:satOff val="3916"/>
            <a:lumOff val="-108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tx1"/>
              </a:solidFill>
            </a:rPr>
            <a:t>Availability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187789" y="3696917"/>
        <a:ext cx="1232305" cy="1232305"/>
      </dsp:txXfrm>
    </dsp:sp>
    <dsp:sp modelId="{F051954A-28BF-43A6-A70B-56CD6AF0B564}">
      <dsp:nvSpPr>
        <dsp:cNvPr id="0" name=""/>
        <dsp:cNvSpPr/>
      </dsp:nvSpPr>
      <dsp:spPr>
        <a:xfrm rot="10800000">
          <a:off x="2803941" y="2464611"/>
          <a:ext cx="2464611" cy="2464611"/>
        </a:xfrm>
        <a:prstGeom prst="triangle">
          <a:avLst/>
        </a:prstGeom>
        <a:solidFill>
          <a:schemeClr val="accent5">
            <a:hueOff val="3428557"/>
            <a:satOff val="7832"/>
            <a:lumOff val="-216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Information security</a:t>
          </a:r>
          <a:endParaRPr lang="en-US" sz="1300" kern="1200" dirty="0"/>
        </a:p>
      </dsp:txBody>
      <dsp:txXfrm rot="10800000">
        <a:off x="3420094" y="2464611"/>
        <a:ext cx="1232305" cy="1232305"/>
      </dsp:txXfrm>
    </dsp:sp>
    <dsp:sp modelId="{5537EF98-F47D-48FC-8765-BA9BF062B0EB}">
      <dsp:nvSpPr>
        <dsp:cNvPr id="0" name=""/>
        <dsp:cNvSpPr/>
      </dsp:nvSpPr>
      <dsp:spPr>
        <a:xfrm>
          <a:off x="4036247" y="2464611"/>
          <a:ext cx="2464611" cy="2464611"/>
        </a:xfrm>
        <a:prstGeom prst="triangl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tx1"/>
              </a:solidFill>
            </a:rPr>
            <a:t>Integrity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4652400" y="3696917"/>
        <a:ext cx="1232305" cy="1232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0.37083</cdr:x>
      <cdr:y>0.90625</cdr:y>
    </cdr:from>
    <cdr:to>
      <cdr:x>0.71667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95450" y="2505075"/>
          <a:ext cx="158115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GB" sz="1100" dirty="0"/>
            <a:t>Source: Plantronics "How we work"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0.56026</cdr:x>
      <cdr:y>0.88605</cdr:y>
    </cdr:from>
    <cdr:to>
      <cdr:x>0.87276</cdr:x>
      <cdr:y>0.9746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61508" y="2430602"/>
          <a:ext cx="1428750" cy="242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GB" sz="800" i="1" dirty="0" smtClean="0"/>
            <a:t>Source: Computerworld</a:t>
          </a:r>
          <a:endParaRPr lang="en-GB" sz="8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C1D97693-2B07-4650-AD60-8AA45F8B678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43827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85E029D-D528-4BC3-8C9D-69A56469EFE2}" type="slidenum">
              <a:rPr lang="en-GB"/>
              <a:pPr/>
              <a:t>3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97693-2B07-4650-AD60-8AA45F8B6781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97693-2B07-4650-AD60-8AA45F8B6781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97693-2B07-4650-AD60-8AA45F8B6781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5181600" y="6553200"/>
            <a:ext cx="388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400" b="0" i="1">
                <a:solidFill>
                  <a:schemeClr val="bg1"/>
                </a:solidFill>
                <a:latin typeface="DIN-Regular" charset="0"/>
              </a:rPr>
              <a:t>…optimise your IT investments</a:t>
            </a:r>
          </a:p>
        </p:txBody>
      </p:sp>
      <p:pic>
        <p:nvPicPr>
          <p:cNvPr id="5" name="Picture 37" descr="Bloor-R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168433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 Same Side Corner Rectangle 5"/>
          <p:cNvSpPr/>
          <p:nvPr/>
        </p:nvSpPr>
        <p:spPr bwMode="auto">
          <a:xfrm>
            <a:off x="0" y="6477000"/>
            <a:ext cx="9144000" cy="381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66598"/>
          </a:solidFill>
          <a:ln w="3175" cap="flat" cmpd="sng" algn="ctr">
            <a:solidFill>
              <a:srgbClr val="1A5A8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</a:endParaRPr>
          </a:p>
        </p:txBody>
      </p:sp>
      <p:pic>
        <p:nvPicPr>
          <p:cNvPr id="7" name="Picture 11" descr="Bloor-PM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5900" y="304800"/>
            <a:ext cx="61722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07" charset="2"/>
              <a:buNone/>
              <a:defRPr>
                <a:solidFill>
                  <a:srgbClr val="FF9933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 Same Side Corner Rectangle 13"/>
          <p:cNvSpPr>
            <a:spLocks/>
          </p:cNvSpPr>
          <p:nvPr/>
        </p:nvSpPr>
        <p:spPr bwMode="auto">
          <a:xfrm rot="10800000">
            <a:off x="0" y="0"/>
            <a:ext cx="9144000" cy="914400"/>
          </a:xfrm>
          <a:custGeom>
            <a:avLst/>
            <a:gdLst>
              <a:gd name="T0" fmla="*/ 457200 w 9144000"/>
              <a:gd name="T1" fmla="*/ 0 h 914400"/>
              <a:gd name="T2" fmla="*/ 8686800 w 9144000"/>
              <a:gd name="T3" fmla="*/ 0 h 914400"/>
              <a:gd name="T4" fmla="*/ 9144000 w 9144000"/>
              <a:gd name="T5" fmla="*/ 457200 h 914400"/>
              <a:gd name="T6" fmla="*/ 9144000 w 9144000"/>
              <a:gd name="T7" fmla="*/ 914400 h 914400"/>
              <a:gd name="T8" fmla="*/ 9144000 w 9144000"/>
              <a:gd name="T9" fmla="*/ 914400 h 914400"/>
              <a:gd name="T10" fmla="*/ 0 w 9144000"/>
              <a:gd name="T11" fmla="*/ 914400 h 914400"/>
              <a:gd name="T12" fmla="*/ 0 w 9144000"/>
              <a:gd name="T13" fmla="*/ 914400 h 914400"/>
              <a:gd name="T14" fmla="*/ 0 w 9144000"/>
              <a:gd name="T15" fmla="*/ 457200 h 914400"/>
              <a:gd name="T16" fmla="*/ 457200 w 9144000"/>
              <a:gd name="T17" fmla="*/ 0 h 9144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144000" h="914400">
                <a:moveTo>
                  <a:pt x="457200" y="0"/>
                </a:moveTo>
                <a:lnTo>
                  <a:pt x="8686800" y="0"/>
                </a:lnTo>
                <a:cubicBezTo>
                  <a:pt x="8939305" y="0"/>
                  <a:pt x="9144000" y="204695"/>
                  <a:pt x="9144000" y="457200"/>
                </a:cubicBezTo>
                <a:lnTo>
                  <a:pt x="9144000" y="914400"/>
                </a:lnTo>
                <a:lnTo>
                  <a:pt x="0" y="914400"/>
                </a:lnTo>
                <a:lnTo>
                  <a:pt x="0" y="457200"/>
                </a:ln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rgbClr val="166598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dist="38100" dir="5400000" algn="tl" rotWithShape="0">
              <a:srgbClr val="000000">
                <a:alpha val="53000"/>
              </a:srgbClr>
            </a:outerShdw>
          </a:effectLst>
        </p:spPr>
        <p:txBody>
          <a:bodyPr anchor="ctr"/>
          <a:lstStyle/>
          <a:p>
            <a:endParaRPr lang="en-GB"/>
          </a:p>
        </p:txBody>
      </p:sp>
      <p:sp>
        <p:nvSpPr>
          <p:cNvPr id="13" name="Round Same Side Corner Rectangle 12"/>
          <p:cNvSpPr/>
          <p:nvPr/>
        </p:nvSpPr>
        <p:spPr bwMode="auto">
          <a:xfrm>
            <a:off x="0" y="6477000"/>
            <a:ext cx="9144000" cy="381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66598"/>
          </a:solidFill>
          <a:ln w="3175" cap="flat" cmpd="sng" algn="ctr">
            <a:solidFill>
              <a:srgbClr val="1A5A8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152400"/>
            <a:ext cx="594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5181600" y="6505575"/>
            <a:ext cx="3886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 b="0" i="1">
                <a:solidFill>
                  <a:schemeClr val="bg1"/>
                </a:solidFill>
                <a:latin typeface="DIN-Regular" charset="0"/>
              </a:rPr>
              <a:t>telling the right story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6543675"/>
            <a:ext cx="30480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700" b="0" i="1">
                <a:solidFill>
                  <a:schemeClr val="bg1"/>
                </a:solidFill>
                <a:latin typeface="DIN-Regular" charset="0"/>
              </a:rPr>
              <a:t>Confidential © Bloor Research 2011</a:t>
            </a:r>
          </a:p>
        </p:txBody>
      </p:sp>
      <p:pic>
        <p:nvPicPr>
          <p:cNvPr id="1032" name="Picture 9" descr="Bloor-REV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211138"/>
            <a:ext cx="2057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DIN-Regular" pitchFamily="-107" charset="0"/>
          <a:ea typeface="ＭＳ Ｐゴシック" pitchFamily="-65" charset="-128"/>
          <a:cs typeface="ＭＳ Ｐゴシック" pitchFamily="-65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DIN-Regular" pitchFamily="-107" charset="0"/>
          <a:ea typeface="ＭＳ Ｐゴシック" pitchFamily="-65" charset="-128"/>
          <a:cs typeface="ＭＳ Ｐゴシック" pitchFamily="-65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DIN-Regular" pitchFamily="-107" charset="0"/>
          <a:ea typeface="ＭＳ Ｐゴシック" pitchFamily="-65" charset="-128"/>
          <a:cs typeface="ＭＳ Ｐゴシック" pitchFamily="-65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DIN-Regular" pitchFamily="-107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DIN-Regular" pitchFamily="-107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DIN-Regular" pitchFamily="-107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DIN-Regular" pitchFamily="-107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DIN-Regular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2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4"/>
        </a:buBlip>
        <a:defRPr sz="2800">
          <a:solidFill>
            <a:schemeClr val="tx2"/>
          </a:solidFill>
          <a:latin typeface="+mn-lt"/>
          <a:ea typeface="ＭＳ Ｐゴシック" pitchFamily="-107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400">
          <a:solidFill>
            <a:schemeClr val="tx2"/>
          </a:solidFill>
          <a:latin typeface="+mn-lt"/>
          <a:ea typeface="ＭＳ Ｐゴシック" pitchFamily="-107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  <a:ea typeface="ＭＳ Ｐゴシック" pitchFamily="-107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pitchFamily="-107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Office_PowerPoint_Presentation2.pptx"/><Relationship Id="rId3" Type="http://schemas.openxmlformats.org/officeDocument/2006/relationships/image" Target="../media/image2.png"/><Relationship Id="rId7" Type="http://schemas.openxmlformats.org/officeDocument/2006/relationships/image" Target="../media/image19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11" Type="http://schemas.openxmlformats.org/officeDocument/2006/relationships/image" Target="../media/image12.gif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ＭＳ Ｐゴシック" charset="-128"/>
              </a:rPr>
              <a:t>Email archiving best practices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8" name="Subtitle 11"/>
          <p:cNvSpPr>
            <a:spLocks noGrp="1"/>
          </p:cNvSpPr>
          <p:nvPr>
            <p:ph type="subTitle" idx="1"/>
          </p:nvPr>
        </p:nvSpPr>
        <p:spPr>
          <a:xfrm>
            <a:off x="1371600" y="4381128"/>
            <a:ext cx="6400800" cy="175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ea typeface="ＭＳ Ｐゴシック" charset="-128"/>
              </a:rPr>
              <a:t>Fran Howarth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ea typeface="ＭＳ Ｐゴシック" charset="-128"/>
              </a:rPr>
              <a:t>Senior Analyst,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email archiving</a:t>
            </a:r>
            <a:endParaRPr lang="en-GB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357158" y="1071546"/>
          <a:ext cx="842968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52320" y="5805264"/>
            <a:ext cx="1087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i="1" dirty="0" smtClean="0">
                <a:solidFill>
                  <a:schemeClr val="tx1"/>
                </a:solidFill>
              </a:rPr>
              <a:t>Source: Computing</a:t>
            </a:r>
            <a:endParaRPr lang="en-GB" sz="800" b="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a choice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On-premise deployments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Software licences</a:t>
            </a:r>
          </a:p>
          <a:p>
            <a:endParaRPr lang="en-GB" dirty="0" smtClean="0"/>
          </a:p>
          <a:p>
            <a:r>
              <a:rPr lang="en-GB" dirty="0" smtClean="0"/>
              <a:t>Hardware </a:t>
            </a:r>
          </a:p>
          <a:p>
            <a:endParaRPr lang="en-GB" dirty="0" smtClean="0"/>
          </a:p>
          <a:p>
            <a:r>
              <a:rPr lang="en-GB" dirty="0" smtClean="0"/>
              <a:t>Maintenance</a:t>
            </a:r>
          </a:p>
          <a:p>
            <a:endParaRPr lang="en-GB" dirty="0" smtClean="0"/>
          </a:p>
          <a:p>
            <a:r>
              <a:rPr lang="en-GB" dirty="0" smtClean="0"/>
              <a:t>Patches</a:t>
            </a:r>
          </a:p>
          <a:p>
            <a:endParaRPr lang="en-GB" dirty="0" smtClean="0"/>
          </a:p>
          <a:p>
            <a:r>
              <a:rPr lang="en-GB" dirty="0" smtClean="0"/>
              <a:t>Updates</a:t>
            </a:r>
            <a:endParaRPr lang="en-GB" dirty="0"/>
          </a:p>
        </p:txBody>
      </p:sp>
      <p:pic>
        <p:nvPicPr>
          <p:cNvPr id="29698" name="Picture 2" descr="File:Gamecube-dis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142984"/>
            <a:ext cx="785818" cy="793772"/>
          </a:xfrm>
          <a:prstGeom prst="rect">
            <a:avLst/>
          </a:prstGeom>
          <a:noFill/>
        </p:spPr>
      </p:pic>
      <p:pic>
        <p:nvPicPr>
          <p:cNvPr id="4" name="Picture 2" descr="C:\Documents and Settings\Fran\Local Settings\Temporary Internet Files\Content.IE5\4W63YHVH\MCj0435242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2071678"/>
            <a:ext cx="571504" cy="1130762"/>
          </a:xfrm>
          <a:prstGeom prst="rect">
            <a:avLst/>
          </a:prstGeom>
          <a:noFill/>
        </p:spPr>
      </p:pic>
      <p:pic>
        <p:nvPicPr>
          <p:cNvPr id="29700" name="Picture 4" descr="http://t3.gstatic.com/images?q=tbn:ANd9GcQqC4S3ChA-h4Gbmx2FmZUXMSuTxc9cF3aHhAbacht6PlsyPAnJS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3071810"/>
            <a:ext cx="857256" cy="857257"/>
          </a:xfrm>
          <a:prstGeom prst="rect">
            <a:avLst/>
          </a:prstGeom>
          <a:noFill/>
        </p:spPr>
      </p:pic>
      <p:pic>
        <p:nvPicPr>
          <p:cNvPr id="29702" name="Picture 6" descr="http://www.iowalum.com/magazine/blog/images/122109_bandai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57290" y="4143380"/>
            <a:ext cx="1000132" cy="662059"/>
          </a:xfrm>
          <a:prstGeom prst="rect">
            <a:avLst/>
          </a:prstGeom>
          <a:noFill/>
        </p:spPr>
      </p:pic>
      <p:graphicFrame>
        <p:nvGraphicFramePr>
          <p:cNvPr id="10" name="Object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214414" y="5072074"/>
          <a:ext cx="1143141" cy="857256"/>
        </p:xfrm>
        <a:graphic>
          <a:graphicData uri="http://schemas.openxmlformats.org/presentationml/2006/ole">
            <p:oleObj spid="_x0000_s29711" name="Presentation" r:id="rId7" imgW="4571099" imgH="3428156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2555776" y="152400"/>
            <a:ext cx="628342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ＭＳ Ｐゴシック" pitchFamily="-65" charset="-128"/>
                <a:cs typeface="ＭＳ Ｐゴシック" pitchFamily="-65" charset="-128"/>
              </a:rPr>
              <a:t>Cloud-based archiving services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685800" y="1219200"/>
            <a:ext cx="3810000" cy="4572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   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4648200" y="1219200"/>
            <a:ext cx="3810000" cy="4572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Blip>
                <a:blip r:embed="rId3"/>
              </a:buBlip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Software licences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Blip>
                <a:blip r:embed="rId3"/>
              </a:buBlip>
              <a:tabLst/>
              <a:defRPr/>
            </a:pP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Blip>
                <a:blip r:embed="rId3"/>
              </a:buBlip>
              <a:tabLst/>
              <a:defRPr/>
            </a:pPr>
            <a:r>
              <a:rPr lang="en-GB" sz="2800" b="0" kern="0" dirty="0" smtClean="0">
                <a:solidFill>
                  <a:schemeClr val="tx2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No h</a:t>
            </a:r>
            <a:r>
              <a:rPr kumimoji="0" lang="en-GB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ardware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Blip>
                <a:blip r:embed="rId3"/>
              </a:buBlip>
              <a:tabLst/>
              <a:defRPr/>
            </a:pP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Blip>
                <a:blip r:embed="rId3"/>
              </a:buBlip>
              <a:tabLst/>
              <a:defRPr/>
            </a:pPr>
            <a:r>
              <a:rPr lang="en-GB" sz="2800" b="0" kern="0" dirty="0" smtClean="0">
                <a:solidFill>
                  <a:schemeClr val="tx2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No m</a:t>
            </a:r>
            <a:r>
              <a:rPr kumimoji="0" lang="en-GB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aintenance</a:t>
            </a: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Blip>
                <a:blip r:embed="rId3"/>
              </a:buBlip>
              <a:tabLst/>
              <a:defRPr/>
            </a:pP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Blip>
                <a:blip r:embed="rId3"/>
              </a:buBlip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Patches automated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Blip>
                <a:blip r:embed="rId3"/>
              </a:buBlip>
              <a:tabLst/>
              <a:defRPr/>
            </a:pP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Blip>
                <a:blip r:embed="rId3"/>
              </a:buBlip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Updates</a:t>
            </a:r>
            <a:r>
              <a:rPr kumimoji="0" lang="en-GB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 automated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7" name="Picture 2" descr="File:Gamecube-dis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1142984"/>
            <a:ext cx="785818" cy="793772"/>
          </a:xfrm>
          <a:prstGeom prst="rect">
            <a:avLst/>
          </a:prstGeom>
          <a:noFill/>
        </p:spPr>
      </p:pic>
      <p:pic>
        <p:nvPicPr>
          <p:cNvPr id="8" name="Picture 2" descr="C:\Documents and Settings\Fran\Local Settings\Temporary Internet Files\Content.IE5\4W63YHVH\MCj0435242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2071678"/>
            <a:ext cx="571504" cy="1130762"/>
          </a:xfrm>
          <a:prstGeom prst="rect">
            <a:avLst/>
          </a:prstGeom>
          <a:noFill/>
        </p:spPr>
      </p:pic>
      <p:pic>
        <p:nvPicPr>
          <p:cNvPr id="9" name="Picture 4" descr="http://t3.gstatic.com/images?q=tbn:ANd9GcQqC4S3ChA-h4Gbmx2FmZUXMSuTxc9cF3aHhAbacht6PlsyPAnJSw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52" y="3071810"/>
            <a:ext cx="857256" cy="857257"/>
          </a:xfrm>
          <a:prstGeom prst="rect">
            <a:avLst/>
          </a:prstGeom>
          <a:noFill/>
        </p:spPr>
      </p:pic>
      <p:pic>
        <p:nvPicPr>
          <p:cNvPr id="10" name="Picture 6" descr="http://www.iowalum.com/magazine/blog/images/122109_bandai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57290" y="4143380"/>
            <a:ext cx="1000132" cy="662059"/>
          </a:xfrm>
          <a:prstGeom prst="rect">
            <a:avLst/>
          </a:prstGeom>
          <a:noFill/>
        </p:spPr>
      </p:pic>
      <p:graphicFrame>
        <p:nvGraphicFramePr>
          <p:cNvPr id="11" name="Object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214414" y="5072074"/>
          <a:ext cx="1143141" cy="857256"/>
        </p:xfrm>
        <a:graphic>
          <a:graphicData uri="http://schemas.openxmlformats.org/presentationml/2006/ole">
            <p:oleObj spid="_x0000_s62472" name="Presentation" r:id="rId8" imgW="4571099" imgH="3428156" progId="PowerPoint.Show.12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00100" y="1000108"/>
            <a:ext cx="12858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</a:rPr>
              <a:t>X</a:t>
            </a:r>
            <a:endParaRPr lang="en-GB" sz="6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3000372"/>
            <a:ext cx="12858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</a:rPr>
              <a:t>X</a:t>
            </a:r>
            <a:endParaRPr lang="en-GB" sz="6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1538" y="1928802"/>
            <a:ext cx="12858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</a:rPr>
              <a:t>X</a:t>
            </a:r>
            <a:endParaRPr lang="en-GB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Prime considerations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 dirty="0" smtClean="0"/>
              <a:t>One unified service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User experience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Centralised control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Security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Continuity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E-discovery support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Data centre coverage and issues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major archiving vendors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The vendor landscape: </a:t>
            </a:r>
            <a:br>
              <a:rPr lang="en-GB" sz="2400" dirty="0" smtClean="0"/>
            </a:br>
            <a:r>
              <a:rPr lang="en-GB" sz="2400" dirty="0" smtClean="0"/>
              <a:t>Bloor Research </a:t>
            </a:r>
            <a:r>
              <a:rPr lang="en-GB" sz="2400" dirty="0" err="1" smtClean="0"/>
              <a:t>Bullseye</a:t>
            </a:r>
            <a:endParaRPr lang="en-GB" sz="2400" dirty="0"/>
          </a:p>
        </p:txBody>
      </p:sp>
      <p:pic>
        <p:nvPicPr>
          <p:cNvPr id="58370" name="Picture 2" descr="http://www.mimecast.com/Global/Landing%20Pages/Bloor_bullsey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71546"/>
            <a:ext cx="5429288" cy="5336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GB" sz="2800" dirty="0" smtClean="0"/>
              <a:t>Privately held email management specialist, innovative and fast growing</a:t>
            </a:r>
          </a:p>
          <a:p>
            <a:pPr>
              <a:spcAft>
                <a:spcPts val="1800"/>
              </a:spcAft>
            </a:pPr>
            <a:r>
              <a:rPr lang="en-GB" sz="2800" dirty="0" smtClean="0"/>
              <a:t>Unified suite of cloud-based offerings, built from the ground up for the cloud</a:t>
            </a:r>
          </a:p>
          <a:p>
            <a:pPr>
              <a:spcAft>
                <a:spcPts val="1800"/>
              </a:spcAft>
            </a:pPr>
            <a:r>
              <a:rPr lang="en-GB" sz="2800" dirty="0" smtClean="0"/>
              <a:t>Wide geographic coverage with multiple grids of data centres and guarantees provided over location of data storage</a:t>
            </a:r>
          </a:p>
          <a:p>
            <a:pPr>
              <a:spcAft>
                <a:spcPts val="1800"/>
              </a:spcAft>
            </a:pPr>
            <a:r>
              <a:rPr lang="en-GB" sz="2800" dirty="0" smtClean="0"/>
              <a:t>Strong SLA guaranteeing 100% uptime, even in an </a:t>
            </a:r>
            <a:r>
              <a:rPr lang="en-GB" sz="2800" dirty="0" smtClean="0"/>
              <a:t>outage</a:t>
            </a:r>
            <a:endParaRPr lang="en-GB" dirty="0"/>
          </a:p>
        </p:txBody>
      </p:sp>
      <p:pic>
        <p:nvPicPr>
          <p:cNvPr id="66564" name="Picture 4" descr="Mimeca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6256" y="5885274"/>
            <a:ext cx="2193759" cy="560628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3059832" y="188640"/>
            <a:ext cx="594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-Regular" pitchFamily="-107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-Regular" pitchFamily="-107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-Regular" pitchFamily="-107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-Regular" pitchFamily="-107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-Regular" pitchFamily="-107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-Regular" pitchFamily="-107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-Regular" pitchFamily="-107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-Regular" pitchFamily="-107" charset="0"/>
              </a:defRPr>
            </a:lvl9pPr>
          </a:lstStyle>
          <a:p>
            <a:r>
              <a:rPr lang="en-GB" dirty="0" smtClean="0"/>
              <a:t>Mimecast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Managing mailboxes: </a:t>
            </a:r>
            <a:br>
              <a:rPr lang="en-GB" sz="2400" dirty="0" smtClean="0"/>
            </a:br>
            <a:r>
              <a:rPr lang="en-GB" sz="2400" dirty="0" smtClean="0"/>
              <a:t>migrating to a new platform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GB" sz="2800" dirty="0" smtClean="0"/>
              <a:t>Role-based security</a:t>
            </a:r>
          </a:p>
          <a:p>
            <a:pPr>
              <a:spcAft>
                <a:spcPts val="800"/>
              </a:spcAft>
            </a:pPr>
            <a:r>
              <a:rPr lang="en-GB" sz="2800" dirty="0" smtClean="0"/>
              <a:t>Self-service capabilities</a:t>
            </a:r>
          </a:p>
          <a:p>
            <a:pPr>
              <a:spcAft>
                <a:spcPts val="800"/>
              </a:spcAft>
            </a:pPr>
            <a:r>
              <a:rPr lang="en-GB" sz="2800" dirty="0" smtClean="0"/>
              <a:t>Simplified administration</a:t>
            </a:r>
          </a:p>
          <a:p>
            <a:pPr>
              <a:spcAft>
                <a:spcPts val="800"/>
              </a:spcAft>
            </a:pPr>
            <a:r>
              <a:rPr lang="en-GB" sz="2800" dirty="0" smtClean="0"/>
              <a:t>Greater deployment flexibility, including low-cost storage options</a:t>
            </a:r>
          </a:p>
          <a:p>
            <a:pPr>
              <a:spcAft>
                <a:spcPts val="800"/>
              </a:spcAft>
            </a:pPr>
            <a:r>
              <a:rPr lang="en-GB" sz="2800" dirty="0" smtClean="0"/>
              <a:t>Enhanced mobile support</a:t>
            </a:r>
          </a:p>
          <a:p>
            <a:pPr>
              <a:spcAft>
                <a:spcPts val="800"/>
              </a:spcAft>
            </a:pPr>
            <a:r>
              <a:rPr lang="en-GB" sz="2800" dirty="0" smtClean="0"/>
              <a:t>Office 365 includes email and enterprise productivity applications</a:t>
            </a:r>
            <a:endParaRPr lang="en-GB" sz="2800" dirty="0"/>
          </a:p>
        </p:txBody>
      </p:sp>
      <p:pic>
        <p:nvPicPr>
          <p:cNvPr id="3" name="Picture 2" descr="Exchange-2010logo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232" y="5821106"/>
            <a:ext cx="2209428" cy="5449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sz="2800" dirty="0" smtClean="0"/>
              <a:t>100% uptime guaranteed during Exchange 2010 and Office 365 migration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Cloud-based email security, continuity and archiving services for Exchange 2010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Addresses regulatory and litigation readiness requirements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Consistent email policy enforcement</a:t>
            </a:r>
          </a:p>
        </p:txBody>
      </p:sp>
      <p:pic>
        <p:nvPicPr>
          <p:cNvPr id="3" name="Picture 4" descr="Mimeca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040" y="5877272"/>
            <a:ext cx="2003213" cy="511933"/>
          </a:xfrm>
          <a:prstGeom prst="rect">
            <a:avLst/>
          </a:prstGeom>
          <a:noFill/>
        </p:spPr>
      </p:pic>
      <p:pic>
        <p:nvPicPr>
          <p:cNvPr id="69634" name="Picture 2" descr="Office 36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80" y="5805264"/>
            <a:ext cx="1902594" cy="5449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67324" y="142852"/>
            <a:ext cx="52705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Mimecast &amp; MS Office 365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sz="2800" dirty="0" smtClean="0"/>
              <a:t>The importance of email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Business challenges of managing email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The growing need for email archiving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Considerations when choosing an email archiving vendor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Competitive overview of some of the major players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Conclusions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Google </a:t>
            </a:r>
            <a:r>
              <a:rPr lang="en-GB" dirty="0" err="1" smtClean="0"/>
              <a:t>Postini</a:t>
            </a:r>
            <a:r>
              <a:rPr lang="en-GB" dirty="0" smtClean="0"/>
              <a:t> Services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GB" sz="2800" dirty="0" smtClean="0"/>
              <a:t>Major public company with its own widespread data centre infrastructure</a:t>
            </a:r>
          </a:p>
          <a:p>
            <a:pPr>
              <a:spcAft>
                <a:spcPts val="800"/>
              </a:spcAft>
            </a:pPr>
            <a:r>
              <a:rPr lang="en-GB" sz="2800" dirty="0" smtClean="0"/>
              <a:t>Designed as add-on to Google Apps and to complement Gmail</a:t>
            </a:r>
          </a:p>
          <a:p>
            <a:pPr>
              <a:spcAft>
                <a:spcPts val="800"/>
              </a:spcAft>
            </a:pPr>
            <a:r>
              <a:rPr lang="en-GB" sz="2800" dirty="0" smtClean="0"/>
              <a:t>Product fairly basic and sold as add-on bundles; mailbox management lacking</a:t>
            </a:r>
          </a:p>
          <a:p>
            <a:pPr>
              <a:spcAft>
                <a:spcPts val="800"/>
              </a:spcAft>
            </a:pPr>
            <a:r>
              <a:rPr lang="en-GB" sz="2800" dirty="0" smtClean="0"/>
              <a:t>Has suffered service outages recently</a:t>
            </a:r>
          </a:p>
          <a:p>
            <a:pPr>
              <a:spcAft>
                <a:spcPts val="800"/>
              </a:spcAft>
            </a:pPr>
            <a:r>
              <a:rPr lang="en-GB" sz="2800" dirty="0" smtClean="0"/>
              <a:t>Acquired from </a:t>
            </a:r>
            <a:r>
              <a:rPr lang="en-GB" sz="2800" dirty="0" err="1" smtClean="0"/>
              <a:t>Postini</a:t>
            </a:r>
            <a:r>
              <a:rPr lang="en-GB" sz="2800" dirty="0" smtClean="0"/>
              <a:t> in 2007; recently rebranded as Google</a:t>
            </a:r>
            <a:endParaRPr lang="en-GB" sz="2800" dirty="0"/>
          </a:p>
        </p:txBody>
      </p:sp>
      <p:pic>
        <p:nvPicPr>
          <p:cNvPr id="3" name="Picture 2" descr="Google Postini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949280"/>
            <a:ext cx="2902620" cy="407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219200"/>
            <a:ext cx="8062664" cy="4572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2800" dirty="0" smtClean="0"/>
              <a:t>Major public security vendor offering on-premise, cloud-based and hybrid deployments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Enterprise Vault archiving product one of most widely used in-house archiving tools, including cloud-based backup and storage options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Cloud-based offering acquired from </a:t>
            </a:r>
            <a:r>
              <a:rPr lang="en-GB" sz="2800" dirty="0" err="1" smtClean="0"/>
              <a:t>MessageLabs</a:t>
            </a:r>
            <a:r>
              <a:rPr lang="en-GB" sz="2800" dirty="0" smtClean="0"/>
              <a:t> in 2008; recently rebranded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Reliant on partnerships and further integration work to be done</a:t>
            </a:r>
            <a:endParaRPr lang="en-GB" sz="2800" dirty="0"/>
          </a:p>
        </p:txBody>
      </p:sp>
      <p:pic>
        <p:nvPicPr>
          <p:cNvPr id="64514" name="Picture 2" descr="Symantec.cloud™ MessageLab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8" y="5738943"/>
            <a:ext cx="1847698" cy="570377"/>
          </a:xfrm>
          <a:prstGeom prst="rect">
            <a:avLst/>
          </a:prstGeom>
          <a:noFill/>
        </p:spPr>
      </p:pic>
      <p:sp>
        <p:nvSpPr>
          <p:cNvPr id="64516" name="AutoShape 4" descr="data:image/jpg;base64,/9j/4AAQSkZJRgABAQAAAQABAAD/2wCEAAkGBg8QERUQEBQUFRIUFBAVExcUERIQFhsVFBYVFBQVFBUXHCYfGRkkGRUSHy8gIycpLCwsFx4xNTAqNSYrLCkBCQoKDgwOGg8PGjUkHyQsMSwsLSwqLTU1KSwqKSwsKS0sLCwsKTQtLS0yMTUvLC82LSwpMDYsNSwvKiwpKSkpNf/AABEIAMIBAwMBIgACEQEDEQH/xAAcAAEAAgMBAQEAAAAAAAAAAAAABQYDBAcIAQL/xABFEAABAwIDBgIFBwkHBQAAAAABAAIDBBEFEiEGBxMxQVFxgSIyYZGhFEJygrHB0QgjNWKSorLh8BUXQ1JUc7MWJTNTwv/EABoBAQACAwEAAAAAAAAAAAAAAAAEBQECAwb/xAAxEQACAQIDBgQGAgMBAAAAAAAAAQIDEQQhMQUSE0FRoSIyYfBxgZGxwdEjYjM04RT/2gAMAwEAAhEDEQA/AO4oiIAiIgCIiAIiIAiIgCIiAIiIAiIgCIiAIiIAiIgCIiAIiIAiIgCIiAIiIAiIgCIiAIiIAiIgCIiAIiIAiIgCIiAIiIAiIgCIiAIiIAiIgCIiAIiIAiIgCIiAIiIAiIgCIiAIiIAiIgCIiAIiIAi06vE2R6c3dh95UZNisruRyj2fiq7EbSoUHut3fRHeGHnPMn0VXdO883E+JK+Zz3PvKr3tyPKHf/h3/wDG+paUVaZWSDk53vv9q2osaePWAPwK709s0JZSTXv3yNJYSa0zJtFp0+KRu0vlPY/itxWtKtCqrwdyNKEo5NBERdTUIiwVNdFEWiR7WF5yszODbutewv1WUr6AzoiLACIiAIiIAiIgCIiAIiIAiIgCIiAIi55vRg4tVhcDnyMjlqZWScOV8RLcjT6zSOqA6GipkG7HD2ua5slVdpaReunIuCCLjNryC2cW3jUlPUSUfDqJamPhERQw8V7xI0vuwA8mi2YmwFxzQFqUViOKc2Rnxd9w/FV928mnmpZZYY6kSRPEc0HAPylhJA/8QN+vMHoeyrG7jad1TRB1Rxc8bXOkmmZkjcM79WycnBrQL9rKq2pWqU6P8fz+DuScNGLn4i4oqo3eRSXDjHUtp3ODW1LqdzackmwOe9w0nqRZb2N7Z0lHJwpi4OMRlblbmzDPwwxtjcvLuQsvKvDVU1Hdd2WXEja9ydRVmr2/pYRDxWTsfPGZI4zCTIfSyCPIDfOTyHxWzg+2MFRMad0c0E4bnEdRFwnOZ1czUhw8/sKw8NVUd5xyHEje1ydRVqTeBSCU07RM+YTugLI4s7gWFodIbHSMZx6R7HTRZMOxOlh+XTGSQNiqHmcym7WuDGXEQGuS2Ww53Ky8NUSu0/TLXOw4kb5MsK2aWvfHyNx2PLy7KnUm8Gne+NkkNVC2ZwbDJNAY43l3qgOubX6XW9je1cNK9sOSWad7S5sUEfFkyDTO4XAa2+lyVvCniKU1uJp+/bMOUJLPQvlJXMk5aHqDz/mtlULZ/aSGsaXwl7XRuyyMe0xyMeOj2nkf67q1UeMNtaQgHv0P816PB7Rc5cGsrS+/v6ECrQst6GhJrkG2WLCtqna3hhvHHY6E/Pf5kW8AFedttoxBSfmjeWa8cVuf67h4D4kLm9Hhr7sia05nWDbgi5PVeuwFNK9WXy/JTYqb8kSQwbayto7Na7jRD/DkOoHZj+Y8OXsV+wHbekq7NDuHL/65LNN/1Tyd5a+xRUGwNOG5ZJHmS2uUGwJ8By8VRMew/gyPicMzmuyttzJPq2XRxoYptRyfU1UqtFLezR3BFGbNUEsFLFHM9z5A0Zy5xcQTrlBPRvIeCk1USSTaRPWaCIi1MhERAEREAREQBERAEREAXON6+HQ1FVhUFQ0OikqpWvBcWgjINLggj3ro6iNotkqLEAxtZCJRGXFgLntsXAA+qR2CAg8P3ZYFBKyaKBjZI3tew/KJTZzTdpsX2OqwbPRN/t/E3WGYQYcAba2LCSL+3K33BbUW6LA2uDm0bAWkEHiTcwbj56sUeCwMmlqGNyzTtY2V4LrkRghnWwsCeQQHPMMcDjWLEdDQDz4JVYw1j37MObEbu4M97HXKJnOeP2A5c7xPaPE6Osqm/KZRNxSyZ+bV5hLmNLvK9vFXzcdVxOZVBwHGzsc53VzHXsLctHB37Spsbh6l5VVnnFpL+t/2S6U45ReWT7m9WUFQ7DTJLikXyJ0DQbUERGQtADW2dfMNAANbjutmmoW/2tQh5zmLDLtc5uUlwdkDy06tdZx05i6j942CYdRUj6mCBjKh0kYiILsrXk5i5sd8gOVj+ioWzePYjWYjTj5RLxXlsWe/pCIuzyDlysHHyXKOFqTpuXlXi1SWq/r9+xs6kVJLXTn+zq2O1MLMbojKQL09Q1hdy4jiQ3XoSMw81k2re12JYbHHYzNkne63NsPDs/N2B5C/YrZrNk3V+JQmWLPSfJaiORzm5mB5cHNadQc3IghWTCd2+H0IfJAyzy05nXc5xA1tmcSbaDQHoFvT2W/C5SzUWvrf4dTWWIWaS53KlsHTtE+JSWGd1fM0nrlaAQPC7ne9aDRTGHGBVlwgNY8SFgLnAFkIBAAOodlPJXeiwFsDHTQsGWZ7pZcuYnOTYuNz1sOSxw4TTgSgMbadznTA3cHucA12YHuABbkoGLpTw1Rzldp7tmvS30eWR3pSVRJLXPuUjF5a3DqeOaWaCvo2vgs2WJrZbEgRuie0kPcNCCdeq/dJQVk2N1kUNW2me+KmezPTsnL42MsQzMRYB17gd/YrTgW7LDmyieKnjDonAszmSRmfnoxzrC2mtua29odjqOd7DVQNeG5i0ZnNc36EjCHZb2Nj7uqtKNClClxqvNZ3SWTs80rq5GnOTluxIPZ3BXw19Y51Y2qmbHTtqQylFOGnXhEua4tc4NzAjmB4K6YXS8R5OYtygEWtf0sw6+CyYRgdHR0jo6SJsUZa9xAuSXEWJc43LjyFyey16eRzYalzTZzYXEEcwQ2QghbOhTjioTitYvta3ZmN+TptPqTDMKhBzFuZ2urjmOup5qn7XV7aevgksPRYDlGmmYg2XAf70Ma/1s/7f8l3rZXCosVwynlrC99QYWky3tIL3sQbWI8bq4o1YU6i4mjuuxEqQlKPhJis2npBH8oBc65s1uXXMBcg5uQ8FWtkaJ1fXPqpBdkLs3sMp9UD6IF/Id1xx+8moAyFjSG3DbudprrZd83QVYmwqGYMDC905dYk3LZHMuSetmt9ylcSlShLhu7eXyOO7Ock56L7l0REUEkhERAEREAREQBERAEREAWKepZGLvIA9qyqG2kPos8T9iAzy4/COWZ3gPxstY7Qk6MjJPjf4BadG5sL8szAQbakXt2I7hWWPLb0bW6W5LAIf5TWv9Vob5AfxFff7MqX+vLb2Ak/ZZTKLIPMO/LZz5JiPEBJbURskva3pt/NvH7rT9ZfjcXibYsVZG8AtqI5IvSsRmtxGHxuy31l0n8onA+LQRVQHpU8oDv9uazT++IvevP+E4g6nninb60UjHj6rgbfBAdV/KFx8SS09KywYxskhA0BLjkaf3X+9Q+5DCOJVy1JHowR2H05dB+62T3qA3l4sypxKZ8Ts0bSyOMg3BaxobcewuzHzXV90eEfJ8Na8j0p3PlP0fUYP2W3+soGPqblLd5yaX117HajG8r9Mza2i3xU+FA08cZnqb3cM2RjLgWD3WJLuuUDxIVKq/yicTfcNhpWtIItklcbHTnxPuU5iu5akkz1tXiPBEskryZGRtbcuJsHOeLrLhL9j8Op+DNJDWS+kXSGndM9172DSAWsAFho4d1POJD4N+UNUsDY54I+GNC6HMHgX5hshIPhceIXToa+KSIVFO/iRviErHWy3uCbEdCCCCOhBC8t4g+J0sjoWlsRe8xtcbkMLiWNJ6kNsF3LdU8nB9ehqQPC7jb3kqBtH/Wlf0+6O1D/ACL3yIWj/KKqI2Bgo4uuvFfzOvZdJ2O2ldi9C6uewRPaZmBjXF4PDAcDci/VeVl6E3LV5bg5Y0amaouT2IYNB16qRXdJQ/ltu+ppDeb8OpVn/lC1RZk+TRWsL/nX9OVtNOmn2K47LbUvxHD56hzBHcTxlrXFwIYy4Jv9I6LzoV2/dN+h5vp1X/G1QdpeCnxI5SyV/R6nahm916HEF2eHeRLg9Bh3DibLxadxOZ7meqQLaD2/BcYXoDZ3ZSircNonVUQkLIAGXc9tg43PqkdgttoVYUuHOayUuXwduhijFyul0OAPdck9ySup7ut8U1FDT4a2njc3i5c5kcD+elLibAW0z/BctlFnEDoT9q9Abod3eF1OG09ZNAHVGeV2fiStN45nhhsHAaBrenRWZHL9j2N1kEjxDCyVoiY9g/OBxe6VkWTMAQNHE+XbVbmzeMSVUTpZInRfnHhjXBzXGOwdG5wI0cWubdvQ3HRSyIAiIgCIiAIiIAiIgCIiAKE2k+YPp/8AyptQm0Orox4/EtWGCQrsPbK2x0I5HqP5KJpKx9M/hy+r9ntb3CsK162ibK3K7yPUFZBnY8EAg3B5FfVXqaqfSv4clyw+f1m/eFPseHAEG4OoKAh9tMLbVUFTTu/xIZGtv0fa8Z8nhhXjdzSDY6Ec17DxqqdI4xx3IYMz7dx+H9cl592r3Z4hLXVD6Ole+B0hewsLSAJPTLRc8gS4eSAolBSOmlZEzV0j2Mb4vIaPiV6kMbKamytHoQxWA/VjboPcFyPd/u4r6evimrKd8UcYe9pflsXgZWgWJ1BcHfVXY6pgcwtIuHCxHsOhHuVJtF3xFCPr+UTKHkm/Q8u45js9ZK6ad5c4k2BJytbe4YwfNaOwXTd3W4+OvpY62qqHNjlzFkcIbmytcWkvkdcA3adADbv0Va2q3SYlSPLooXz059JkkTTIcp1Aka3VpA0OluxWrgeAY7Iw0sDaqOGQ+m0ukgh10JcCQD7e6um0ldkOxXsahiZUTMgN4WyytiN814w8hhv19G2q7ZuoH/aD9KqXMq3dfiscj2Np3yNa4gPblyuAOjhc3sV1vdXh1RT0PAqYnRvZLIQHW1a6zgRY98wVPtPEQeHahJO7XP1uSsPB7+aPPC7Fuu2voqbDZGTzMY+N8zsrnBrnBzQRkHziSCLBVnbPdZWU0z3UsTpqdxJZwwXuaDrke0a6crjQ26clG7Pbt8Rq5WsMMkMdxnklY6MBt9SA6xcfYPhzXevLD4qjeU7R11NIKdOeSzKsV2/dN+h5vp1X/G1c4m3aYqHENpZS0E2Poai+h59l1XdxgdTTYZLBPG5krnVBDTa5Do2hvI9SCFw2nWpyoWjJPNczfDxkp5rkcCXpbYH9GUv+w371w7+7bF/9JJ+5+K7xsXRyQ0FNFK0tkZE1rmnmCL6FR9s1YTpRUZJ58n6M6YWLUndHmWf1neJ+1eiNy22uHx4ZDSy1EUczJJmlkjwxxMkrnsyg+tcOHLquZbXbqa+OpkdSwunhe5zmcOznAOJdkcznccrjQ28lq7O7usXFTA80VQ1rZoXOLoyywa9pJ9K3RXlKtCrFSg7ohyi4uzPVyIi6moREQBERAEREAREQBERAFCY3rLEPD4uCm1CYoL1MQ+h/GUBNoi0cXr+EzT13aN+8oDSxBxqJRC31Wm7ja/j7uXitcST0xMYFw6+XQnU9W+32KVwmg4TLn13au+4LeQGlhVDwma+u7V3XyWjiNC6F3Hh5D1h276f5VNqOrsajj0HpO7Dl5lARWJV7ZSxw0sDcdjdatRy8wtmDCJZbvsGA3IBuPIDoFrasOVwII79FV42hOU414K7jy6kmjNJOD5mR8sjwA4+iAAANBp7EDQF9CLzOKxtbEO03l0LCnSjDQIiKEdQiIgCIiAIiIDbwpl5W+y5+CsCisEg5vPgPv+5Sq9jsik4YdN83f8FVipXqfAIiK2IwREQBERAEREAREQBERAFCV2tXH9T7SVNqEnF6xv1f4SUBMySBoLjoALlQ1BGZ5TM/1W+qPDl7ufiV9xad0rxTx9xmPx19g5+5SY4cLACQ1o01/rUoDOtarxCOIekdegGp9yi6nGZJDkgB162ufIdPErJR4DrmmOY87XJ/aPVAYHVVRUnKwZWddbDzd18ApGhwaOPU+k7uRoPALeawAWAsByA0X1AFqV+HMlGujhyP3HuFtogKlUU8kJs4adD0PgUZICrVLE1wyuAIPQqHrNn+sR+qT9h/FVmL2bTxHiWUuv7JFLEShlyI9FjkzsNntI8Rb3d19bMCvNV9nV6OsbrqiwhXhLmftERQDsEREtcBZqWlMjso8z2CUlI6U+jy6uPL+ZVgpqZsbcrfM9z3Vzgtl1KrUqqtHuyLVxMYq0c2fqKMNAaOQX7RF61JJWRV3uERFkBERAEREAREQBERAEREAVcxCpyVDnDmBYeJZa/xVjVfqMMklmeRo2/rHwHLusMGCkrxECWjNK/mTyHs9p6rPBhU0xzzEgfHyHJoUpR4VHFqBd3c6ny7LcQGGmpGRizBb7T4lZkRZAREQBEuvl0B9RfLpdAfHxhwsQCOxF1ozYHC7kC3wP3Fb90ugIV+zh+a/wB4/Ar8f9Py/wCcfFT10XOVOEvMkzZSa0ZBs2ff86T3BbkGBxN1N3H9Y3HuUgiRpwh5Ul8g5N6s+NaBoOS+oi6GoREQBERAEREAREQBERAEREAREQBERAEREAREQBERAEREAREQBERAEREAREQBERAEREAREQBERAEREAREQBERAEREAREQBERAEREAREQBERAEREAREQBERAEREAREQBERAEREAREQBERAEREAREQBERAEREAREQBERAEREAREQBERAEREAREQBERAEREAREQBERAEREAREQBE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518" name="AutoShape 6" descr="data:image/jpg;base64,/9j/4AAQSkZJRgABAQAAAQABAAD/2wCEAAkGBg8QERUQEBQUFRIUFBAVExcUERIQFhsVFBYVFBQVFBUXHCYfGRkkGRUSHy8gIycpLCwsFx4xNTAqNSYrLCkBCQoKDgwOGg8PGjUkHyQsMSwsLSwqLTU1KSwqKSwsKS0sLCwsKTQtLS0yMTUvLC82LSwpMDYsNSwvKiwpKSkpNf/AABEIAMIBAwMBIgACEQEDEQH/xAAcAAEAAgMBAQEAAAAAAAAAAAAABQYDBAcIAQL/xABFEAABAwIDBgIFBwkHBQAAAAABAAIDBBEFEiEGBxMxQVFxgSIyYZGhFEJygrHB0QgjNWKSorLh8BUXQ1JUc7MWJTNTwv/EABoBAQACAwEAAAAAAAAAAAAAAAAEBQECAwb/xAAxEQACAQIDBgQGAgMBAAAAAAAAAQIDEQQhMQUSE0FRoSIyYfBxgZGxwdEjYjM04RT/2gAMAwEAAhEDEQA/AO4oiIAiIgCIiAIiIAiIgCIiAIiIAiIgCIiAIiIAiIgCIiAIiIAiIgCIiAIiIAiIgCIiAIiIAiIgCIiAIiIAiIgCIiAIiIAiIgCIiAIiIAiIgCIiAIiIAiIgCIiAIiIAiIgCIiAIiIAiIgCIiAIiIAi06vE2R6c3dh95UZNisruRyj2fiq7EbSoUHut3fRHeGHnPMn0VXdO883E+JK+Zz3PvKr3tyPKHf/h3/wDG+paUVaZWSDk53vv9q2osaePWAPwK709s0JZSTXv3yNJYSa0zJtFp0+KRu0vlPY/itxWtKtCqrwdyNKEo5NBERdTUIiwVNdFEWiR7WF5yszODbutewv1WUr6AzoiLACIiAIiIAiIgCIiAIiIAiIgCIiAIi55vRg4tVhcDnyMjlqZWScOV8RLcjT6zSOqA6GipkG7HD2ua5slVdpaReunIuCCLjNryC2cW3jUlPUSUfDqJamPhERQw8V7xI0vuwA8mi2YmwFxzQFqUViOKc2Rnxd9w/FV928mnmpZZYY6kSRPEc0HAPylhJA/8QN+vMHoeyrG7jad1TRB1Rxc8bXOkmmZkjcM79WycnBrQL9rKq2pWqU6P8fz+DuScNGLn4i4oqo3eRSXDjHUtp3ODW1LqdzackmwOe9w0nqRZb2N7Z0lHJwpi4OMRlblbmzDPwwxtjcvLuQsvKvDVU1Hdd2WXEja9ydRVmr2/pYRDxWTsfPGZI4zCTIfSyCPIDfOTyHxWzg+2MFRMad0c0E4bnEdRFwnOZ1czUhw8/sKw8NVUd5xyHEje1ydRVqTeBSCU07RM+YTugLI4s7gWFodIbHSMZx6R7HTRZMOxOlh+XTGSQNiqHmcym7WuDGXEQGuS2Ww53Ky8NUSu0/TLXOw4kb5MsK2aWvfHyNx2PLy7KnUm8Gne+NkkNVC2ZwbDJNAY43l3qgOubX6XW9je1cNK9sOSWad7S5sUEfFkyDTO4XAa2+lyVvCniKU1uJp+/bMOUJLPQvlJXMk5aHqDz/mtlULZ/aSGsaXwl7XRuyyMe0xyMeOj2nkf67q1UeMNtaQgHv0P816PB7Rc5cGsrS+/v6ECrQst6GhJrkG2WLCtqna3hhvHHY6E/Pf5kW8AFedttoxBSfmjeWa8cVuf67h4D4kLm9Hhr7sia05nWDbgi5PVeuwFNK9WXy/JTYqb8kSQwbayto7Na7jRD/DkOoHZj+Y8OXsV+wHbekq7NDuHL/65LNN/1Tyd5a+xRUGwNOG5ZJHmS2uUGwJ8By8VRMew/gyPicMzmuyttzJPq2XRxoYptRyfU1UqtFLezR3BFGbNUEsFLFHM9z5A0Zy5xcQTrlBPRvIeCk1USSTaRPWaCIi1MhERAEREAREQBERAEREAXON6+HQ1FVhUFQ0OikqpWvBcWgjINLggj3ro6iNotkqLEAxtZCJRGXFgLntsXAA+qR2CAg8P3ZYFBKyaKBjZI3tew/KJTZzTdpsX2OqwbPRN/t/E3WGYQYcAba2LCSL+3K33BbUW6LA2uDm0bAWkEHiTcwbj56sUeCwMmlqGNyzTtY2V4LrkRghnWwsCeQQHPMMcDjWLEdDQDz4JVYw1j37MObEbu4M97HXKJnOeP2A5c7xPaPE6Osqm/KZRNxSyZ+bV5hLmNLvK9vFXzcdVxOZVBwHGzsc53VzHXsLctHB37Spsbh6l5VVnnFpL+t/2S6U45ReWT7m9WUFQ7DTJLikXyJ0DQbUERGQtADW2dfMNAANbjutmmoW/2tQh5zmLDLtc5uUlwdkDy06tdZx05i6j942CYdRUj6mCBjKh0kYiILsrXk5i5sd8gOVj+ioWzePYjWYjTj5RLxXlsWe/pCIuzyDlysHHyXKOFqTpuXlXi1SWq/r9+xs6kVJLXTn+zq2O1MLMbojKQL09Q1hdy4jiQ3XoSMw81k2re12JYbHHYzNkne63NsPDs/N2B5C/YrZrNk3V+JQmWLPSfJaiORzm5mB5cHNadQc3IghWTCd2+H0IfJAyzy05nXc5xA1tmcSbaDQHoFvT2W/C5SzUWvrf4dTWWIWaS53KlsHTtE+JSWGd1fM0nrlaAQPC7ne9aDRTGHGBVlwgNY8SFgLnAFkIBAAOodlPJXeiwFsDHTQsGWZ7pZcuYnOTYuNz1sOSxw4TTgSgMbadznTA3cHucA12YHuABbkoGLpTw1Rzldp7tmvS30eWR3pSVRJLXPuUjF5a3DqeOaWaCvo2vgs2WJrZbEgRuie0kPcNCCdeq/dJQVk2N1kUNW2me+KmezPTsnL42MsQzMRYB17gd/YrTgW7LDmyieKnjDonAszmSRmfnoxzrC2mtua29odjqOd7DVQNeG5i0ZnNc36EjCHZb2Nj7uqtKNClClxqvNZ3SWTs80rq5GnOTluxIPZ3BXw19Y51Y2qmbHTtqQylFOGnXhEua4tc4NzAjmB4K6YXS8R5OYtygEWtf0sw6+CyYRgdHR0jo6SJsUZa9xAuSXEWJc43LjyFyey16eRzYalzTZzYXEEcwQ2QghbOhTjioTitYvta3ZmN+TptPqTDMKhBzFuZ2urjmOup5qn7XV7aevgksPRYDlGmmYg2XAf70Ma/1s/7f8l3rZXCosVwynlrC99QYWky3tIL3sQbWI8bq4o1YU6i4mjuuxEqQlKPhJis2npBH8oBc65s1uXXMBcg5uQ8FWtkaJ1fXPqpBdkLs3sMp9UD6IF/Id1xx+8moAyFjSG3DbudprrZd83QVYmwqGYMDC905dYk3LZHMuSetmt9ylcSlShLhu7eXyOO7Ock56L7l0REUEkhERAEREAREQBERAEREAWKepZGLvIA9qyqG2kPos8T9iAzy4/COWZ3gPxstY7Qk6MjJPjf4BadG5sL8szAQbakXt2I7hWWPLb0bW6W5LAIf5TWv9Vob5AfxFff7MqX+vLb2Ak/ZZTKLIPMO/LZz5JiPEBJbURskva3pt/NvH7rT9ZfjcXibYsVZG8AtqI5IvSsRmtxGHxuy31l0n8onA+LQRVQHpU8oDv9uazT++IvevP+E4g6nninb60UjHj6rgbfBAdV/KFx8SS09KywYxskhA0BLjkaf3X+9Q+5DCOJVy1JHowR2H05dB+62T3qA3l4sypxKZ8Ts0bSyOMg3BaxobcewuzHzXV90eEfJ8Na8j0p3PlP0fUYP2W3+soGPqblLd5yaX117HajG8r9Mza2i3xU+FA08cZnqb3cM2RjLgWD3WJLuuUDxIVKq/yicTfcNhpWtIItklcbHTnxPuU5iu5akkz1tXiPBEskryZGRtbcuJsHOeLrLhL9j8Op+DNJDWS+kXSGndM9172DSAWsAFho4d1POJD4N+UNUsDY54I+GNC6HMHgX5hshIPhceIXToa+KSIVFO/iRviErHWy3uCbEdCCCCOhBC8t4g+J0sjoWlsRe8xtcbkMLiWNJ6kNsF3LdU8nB9ehqQPC7jb3kqBtH/Wlf0+6O1D/ACL3yIWj/KKqI2Bgo4uuvFfzOvZdJ2O2ldi9C6uewRPaZmBjXF4PDAcDci/VeVl6E3LV5bg5Y0amaouT2IYNB16qRXdJQ/ltu+ppDeb8OpVn/lC1RZk+TRWsL/nX9OVtNOmn2K47LbUvxHD56hzBHcTxlrXFwIYy4Jv9I6LzoV2/dN+h5vp1X/G1QdpeCnxI5SyV/R6nahm916HEF2eHeRLg9Bh3DibLxadxOZ7meqQLaD2/BcYXoDZ3ZSircNonVUQkLIAGXc9tg43PqkdgttoVYUuHOayUuXwduhijFyul0OAPdck9ySup7ut8U1FDT4a2njc3i5c5kcD+elLibAW0z/BctlFnEDoT9q9Abod3eF1OG09ZNAHVGeV2fiStN45nhhsHAaBrenRWZHL9j2N1kEjxDCyVoiY9g/OBxe6VkWTMAQNHE+XbVbmzeMSVUTpZInRfnHhjXBzXGOwdG5wI0cWubdvQ3HRSyIAiIgCIiAIiIAiIgCIiAKE2k+YPp/8AyptQm0Orox4/EtWGCQrsPbK2x0I5HqP5KJpKx9M/hy+r9ntb3CsK162ibK3K7yPUFZBnY8EAg3B5FfVXqaqfSv4clyw+f1m/eFPseHAEG4OoKAh9tMLbVUFTTu/xIZGtv0fa8Z8nhhXjdzSDY6Ec17DxqqdI4xx3IYMz7dx+H9cl592r3Z4hLXVD6Ole+B0hewsLSAJPTLRc8gS4eSAolBSOmlZEzV0j2Mb4vIaPiV6kMbKamytHoQxWA/VjboPcFyPd/u4r6evimrKd8UcYe9pflsXgZWgWJ1BcHfVXY6pgcwtIuHCxHsOhHuVJtF3xFCPr+UTKHkm/Q8u45js9ZK6ad5c4k2BJytbe4YwfNaOwXTd3W4+OvpY62qqHNjlzFkcIbmytcWkvkdcA3adADbv0Va2q3SYlSPLooXz059JkkTTIcp1Aka3VpA0OluxWrgeAY7Iw0sDaqOGQ+m0ukgh10JcCQD7e6um0ldkOxXsahiZUTMgN4WyytiN814w8hhv19G2q7ZuoH/aD9KqXMq3dfiscj2Np3yNa4gPblyuAOjhc3sV1vdXh1RT0PAqYnRvZLIQHW1a6zgRY98wVPtPEQeHahJO7XP1uSsPB7+aPPC7Fuu2voqbDZGTzMY+N8zsrnBrnBzQRkHziSCLBVnbPdZWU0z3UsTpqdxJZwwXuaDrke0a6crjQ26clG7Pbt8Rq5WsMMkMdxnklY6MBt9SA6xcfYPhzXevLD4qjeU7R11NIKdOeSzKsV2/dN+h5vp1X/G1c4m3aYqHENpZS0E2Poai+h59l1XdxgdTTYZLBPG5krnVBDTa5Do2hvI9SCFw2nWpyoWjJPNczfDxkp5rkcCXpbYH9GUv+w371w7+7bF/9JJ+5+K7xsXRyQ0FNFK0tkZE1rmnmCL6FR9s1YTpRUZJ58n6M6YWLUndHmWf1neJ+1eiNy22uHx4ZDSy1EUczJJmlkjwxxMkrnsyg+tcOHLquZbXbqa+OpkdSwunhe5zmcOznAOJdkcznccrjQ28lq7O7usXFTA80VQ1rZoXOLoyywa9pJ9K3RXlKtCrFSg7ohyi4uzPVyIi6moREQBERAEREAREQBERAFCY3rLEPD4uCm1CYoL1MQ+h/GUBNoi0cXr+EzT13aN+8oDSxBxqJRC31Wm7ja/j7uXitcST0xMYFw6+XQnU9W+32KVwmg4TLn13au+4LeQGlhVDwma+u7V3XyWjiNC6F3Hh5D1h276f5VNqOrsajj0HpO7Dl5lARWJV7ZSxw0sDcdjdatRy8wtmDCJZbvsGA3IBuPIDoFrasOVwII79FV42hOU414K7jy6kmjNJOD5mR8sjwA4+iAAANBp7EDQF9CLzOKxtbEO03l0LCnSjDQIiKEdQiIgCIiAIiIDbwpl5W+y5+CsCisEg5vPgPv+5Sq9jsik4YdN83f8FVipXqfAIiK2IwREQBERAEREAREQBERAFCV2tXH9T7SVNqEnF6xv1f4SUBMySBoLjoALlQ1BGZ5TM/1W+qPDl7ufiV9xad0rxTx9xmPx19g5+5SY4cLACQ1o01/rUoDOtarxCOIekdegGp9yi6nGZJDkgB162ufIdPErJR4DrmmOY87XJ/aPVAYHVVRUnKwZWddbDzd18ApGhwaOPU+k7uRoPALeawAWAsByA0X1AFqV+HMlGujhyP3HuFtogKlUU8kJs4adD0PgUZICrVLE1wyuAIPQqHrNn+sR+qT9h/FVmL2bTxHiWUuv7JFLEShlyI9FjkzsNntI8Rb3d19bMCvNV9nV6OsbrqiwhXhLmftERQDsEREtcBZqWlMjso8z2CUlI6U+jy6uPL+ZVgpqZsbcrfM9z3Vzgtl1KrUqqtHuyLVxMYq0c2fqKMNAaOQX7RF61JJWRV3uERFkBERAEREAREQBERAEREAVcxCpyVDnDmBYeJZa/xVjVfqMMklmeRo2/rHwHLusMGCkrxECWjNK/mTyHs9p6rPBhU0xzzEgfHyHJoUpR4VHFqBd3c6ny7LcQGGmpGRizBb7T4lZkRZAREQBEuvl0B9RfLpdAfHxhwsQCOxF1ozYHC7kC3wP3Fb90ugIV+zh+a/wB4/Ar8f9Py/wCcfFT10XOVOEvMkzZSa0ZBs2ff86T3BbkGBxN1N3H9Y3HuUgiRpwh5Ul8g5N6s+NaBoOS+oi6GoREQBERAEREAREQBERAEREAREQBERAEREAREQBERAEREAREQBERAEREAREQBERAEREAREQBERAEREAREQBERAEREAREQBERAEREAREQBERAEREAREQBERAEREAREQBERAEREAREQBERAEREAREQBERAEREAREQBERAEREAREQBERAEREAREQBERAEREAREQBERAEREAREQBE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4520" name="Picture 8" descr="http://vtv.vn/Content/Uploads/Image/2010/9/16/enterprise-vault-lrg-1_63420251089537000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152" y="5661248"/>
            <a:ext cx="1067010" cy="80025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33800" y="188640"/>
            <a:ext cx="6190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Enterprise Vault &amp; Symantec Cloud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LiveOffice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GB" sz="2800" dirty="0" smtClean="0"/>
              <a:t>Privately held with limited size and scope</a:t>
            </a:r>
          </a:p>
          <a:p>
            <a:pPr>
              <a:spcAft>
                <a:spcPts val="2400"/>
              </a:spcAft>
            </a:pPr>
            <a:r>
              <a:rPr lang="en-GB" sz="2800" dirty="0" smtClean="0"/>
              <a:t>Many of its capabilities provided through partnerships</a:t>
            </a:r>
          </a:p>
          <a:p>
            <a:pPr>
              <a:spcAft>
                <a:spcPts val="2400"/>
              </a:spcAft>
            </a:pPr>
            <a:r>
              <a:rPr lang="en-GB" sz="2800" dirty="0" smtClean="0"/>
              <a:t>Limited data centre coverage</a:t>
            </a:r>
          </a:p>
          <a:p>
            <a:pPr>
              <a:spcAft>
                <a:spcPts val="2400"/>
              </a:spcAft>
            </a:pPr>
            <a:r>
              <a:rPr lang="en-GB" sz="2800" dirty="0" smtClean="0"/>
              <a:t>Core focus on financial services organisations</a:t>
            </a:r>
          </a:p>
          <a:p>
            <a:pPr>
              <a:spcAft>
                <a:spcPts val="2400"/>
              </a:spcAft>
            </a:pPr>
            <a:r>
              <a:rPr lang="en-GB" sz="2800" dirty="0" smtClean="0"/>
              <a:t>Products limited in scope beyond email archiving</a:t>
            </a:r>
            <a:endParaRPr lang="en-GB" sz="2800" dirty="0"/>
          </a:p>
        </p:txBody>
      </p:sp>
      <p:pic>
        <p:nvPicPr>
          <p:cNvPr id="65538" name="Picture 2" descr="LiveOffi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240" y="5787262"/>
            <a:ext cx="2058487" cy="514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Sonian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sz="2800" dirty="0" smtClean="0"/>
              <a:t>Small, privately held company that uses public cloud infrastructure offerings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Primarily sells through reseller partners as OEM offering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Best suited for SMEs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Low priced and easy to set up and use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Dependent on partners and has suffered outages recently because of current reliance on Amazon</a:t>
            </a:r>
            <a:endParaRPr lang="en-GB" sz="2800" dirty="0"/>
          </a:p>
        </p:txBody>
      </p:sp>
      <p:pic>
        <p:nvPicPr>
          <p:cNvPr id="67586" name="Picture 2" descr="Soni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0272" y="5907040"/>
            <a:ext cx="1891296" cy="538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Autonomy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219200"/>
            <a:ext cx="8062664" cy="45720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GB" sz="2800" dirty="0" smtClean="0"/>
              <a:t>Acquired by HP in October 2011</a:t>
            </a:r>
          </a:p>
          <a:p>
            <a:pPr>
              <a:spcAft>
                <a:spcPts val="400"/>
              </a:spcAft>
            </a:pPr>
            <a:r>
              <a:rPr lang="en-GB" sz="2800" dirty="0" smtClean="0"/>
              <a:t>Aims to be a leader in the enterprise information management market, specialised in e-discovery</a:t>
            </a:r>
          </a:p>
          <a:p>
            <a:pPr>
              <a:spcAft>
                <a:spcPts val="400"/>
              </a:spcAft>
            </a:pPr>
            <a:r>
              <a:rPr lang="en-GB" sz="2800" dirty="0" smtClean="0"/>
              <a:t>Products come through a range of acquisitions in the past five years</a:t>
            </a:r>
          </a:p>
          <a:p>
            <a:pPr>
              <a:spcAft>
                <a:spcPts val="400"/>
              </a:spcAft>
            </a:pPr>
            <a:r>
              <a:rPr lang="en-GB" sz="2800" dirty="0" smtClean="0"/>
              <a:t>Offers on-premise, cloud and hybrid deployments</a:t>
            </a:r>
          </a:p>
          <a:p>
            <a:pPr>
              <a:spcAft>
                <a:spcPts val="400"/>
              </a:spcAft>
            </a:pPr>
            <a:r>
              <a:rPr lang="en-GB" sz="2800" dirty="0" smtClean="0"/>
              <a:t>Significant integration work remains to be done</a:t>
            </a:r>
          </a:p>
          <a:p>
            <a:pPr>
              <a:spcAft>
                <a:spcPts val="1000"/>
              </a:spcAft>
            </a:pPr>
            <a:endParaRPr lang="en-GB" sz="2800" dirty="0" smtClean="0"/>
          </a:p>
          <a:p>
            <a:pPr>
              <a:spcAft>
                <a:spcPts val="1000"/>
              </a:spcAft>
            </a:pPr>
            <a:endParaRPr lang="en-GB" sz="2800" dirty="0"/>
          </a:p>
        </p:txBody>
      </p:sp>
      <p:pic>
        <p:nvPicPr>
          <p:cNvPr id="68610" name="Picture 2" descr="Autonomy Corpor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8" y="5666649"/>
            <a:ext cx="1425340" cy="730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0"/>
              </a:spcAft>
            </a:pPr>
            <a:r>
              <a:rPr lang="en-GB" sz="2800" dirty="0" smtClean="0"/>
              <a:t>Archiving is not just storage—combine with mailbox management, policy enforcement, security, continuity and e-discovery</a:t>
            </a:r>
          </a:p>
          <a:p>
            <a:pPr>
              <a:spcAft>
                <a:spcPts val="6000"/>
              </a:spcAft>
            </a:pPr>
            <a:r>
              <a:rPr lang="en-GB" sz="2800" dirty="0" smtClean="0"/>
              <a:t>The benefits of archiving are clear</a:t>
            </a:r>
          </a:p>
          <a:p>
            <a:pPr>
              <a:spcAft>
                <a:spcPts val="6000"/>
              </a:spcAft>
            </a:pPr>
            <a:r>
              <a:rPr lang="en-GB" sz="2800" dirty="0" smtClean="0"/>
              <a:t>Consider your options carefully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ＭＳ Ｐゴシック" charset="-128"/>
              </a:rPr>
              <a:t>The importance of email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955" y="4869160"/>
            <a:ext cx="449010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In 2010 there were:</a:t>
            </a:r>
          </a:p>
          <a:p>
            <a:r>
              <a:rPr lang="en-GB" sz="2000" dirty="0" smtClean="0"/>
              <a:t>107 trillion emails sent</a:t>
            </a:r>
          </a:p>
          <a:p>
            <a:r>
              <a:rPr lang="en-GB" sz="2000" dirty="0" smtClean="0"/>
              <a:t>1.88 billion email users</a:t>
            </a:r>
          </a:p>
          <a:p>
            <a:r>
              <a:rPr lang="en-GB" sz="2000" dirty="0" smtClean="0"/>
              <a:t>294 emails sent per day on average</a:t>
            </a:r>
          </a:p>
          <a:p>
            <a:pPr algn="r"/>
            <a:r>
              <a:rPr lang="en-GB" sz="800" b="0" i="1" dirty="0" smtClean="0">
                <a:solidFill>
                  <a:schemeClr val="tx1"/>
                </a:solidFill>
              </a:rPr>
              <a:t>Source: Royal </a:t>
            </a:r>
            <a:r>
              <a:rPr lang="en-GB" sz="800" b="0" i="1" dirty="0" err="1" smtClean="0">
                <a:solidFill>
                  <a:schemeClr val="tx1"/>
                </a:solidFill>
              </a:rPr>
              <a:t>Pingdom</a:t>
            </a:r>
            <a:endParaRPr lang="en-GB" sz="800" b="0" i="1" dirty="0" smtClean="0">
              <a:solidFill>
                <a:schemeClr val="tx1"/>
              </a:solidFill>
            </a:endParaRPr>
          </a:p>
          <a:p>
            <a:endParaRPr lang="en-GB" sz="2000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="" xmlns:p14="http://schemas.microsoft.com/office/powerpoint/2010/main" val="2234701717"/>
              </p:ext>
            </p:extLst>
          </p:nvPr>
        </p:nvGraphicFramePr>
        <p:xfrm>
          <a:off x="4644008" y="1357298"/>
          <a:ext cx="457200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68344" y="4437112"/>
            <a:ext cx="1276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i="1" dirty="0" smtClean="0">
                <a:solidFill>
                  <a:schemeClr val="tx1"/>
                </a:solidFill>
              </a:rPr>
              <a:t>Source: </a:t>
            </a:r>
            <a:r>
              <a:rPr lang="en-GB" sz="800" b="0" i="1" dirty="0" err="1" smtClean="0">
                <a:solidFill>
                  <a:schemeClr val="tx1"/>
                </a:solidFill>
              </a:rPr>
              <a:t>Radicati</a:t>
            </a:r>
            <a:r>
              <a:rPr lang="en-GB" sz="800" b="0" i="1" dirty="0" smtClean="0">
                <a:solidFill>
                  <a:schemeClr val="tx1"/>
                </a:solidFill>
              </a:rPr>
              <a:t> Group</a:t>
            </a:r>
            <a:endParaRPr lang="en-GB" sz="800" b="0" i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83326" y="4869160"/>
            <a:ext cx="309336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“85% business users</a:t>
            </a:r>
          </a:p>
          <a:p>
            <a:r>
              <a:rPr lang="en-GB" sz="2000" dirty="0"/>
              <a:t>a</a:t>
            </a:r>
            <a:r>
              <a:rPr lang="en-GB" sz="2000" dirty="0" smtClean="0"/>
              <a:t>ccess business emails</a:t>
            </a:r>
          </a:p>
          <a:p>
            <a:r>
              <a:rPr lang="en-GB" sz="2000" dirty="0" smtClean="0"/>
              <a:t>from mobile phones”</a:t>
            </a:r>
          </a:p>
          <a:p>
            <a:r>
              <a:rPr lang="en-GB" sz="800" b="0" i="1" dirty="0" smtClean="0">
                <a:solidFill>
                  <a:schemeClr val="tx1"/>
                </a:solidFill>
              </a:rPr>
              <a:t>Source: </a:t>
            </a:r>
            <a:r>
              <a:rPr lang="en-GB" sz="800" b="0" i="1" dirty="0" err="1" smtClean="0">
                <a:solidFill>
                  <a:schemeClr val="tx1"/>
                </a:solidFill>
              </a:rPr>
              <a:t>Radicati</a:t>
            </a:r>
            <a:r>
              <a:rPr lang="en-GB" sz="800" b="0" i="1" dirty="0" smtClean="0">
                <a:solidFill>
                  <a:schemeClr val="tx1"/>
                </a:solidFill>
              </a:rPr>
              <a:t> Group</a:t>
            </a:r>
            <a:endParaRPr lang="en-GB" sz="800" b="0" i="1" dirty="0">
              <a:solidFill>
                <a:schemeClr val="tx1"/>
              </a:solidFill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="" xmlns:p14="http://schemas.microsoft.com/office/powerpoint/2010/main" val="1778940406"/>
              </p:ext>
            </p:extLst>
          </p:nvPr>
        </p:nvGraphicFramePr>
        <p:xfrm>
          <a:off x="72008" y="155733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43372" y="3214686"/>
            <a:ext cx="309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chemeClr val="tx1"/>
                </a:solidFill>
              </a:rPr>
              <a:t>%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152400"/>
            <a:ext cx="6355432" cy="609600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>Email is more than a communications tool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3200"/>
              </a:spcAft>
            </a:pPr>
            <a:r>
              <a:rPr lang="en-GB" sz="2800" dirty="0" smtClean="0"/>
              <a:t>83% of respondents state email is the communications tool that contributes most to success and productivity at work </a:t>
            </a:r>
            <a:br>
              <a:rPr lang="en-GB" sz="2800" dirty="0" smtClean="0"/>
            </a:br>
            <a:r>
              <a:rPr lang="en-GB" sz="1200" dirty="0" smtClean="0"/>
              <a:t>Source: Plantronics</a:t>
            </a:r>
          </a:p>
          <a:p>
            <a:r>
              <a:rPr lang="en-GB" sz="2800" dirty="0" smtClean="0"/>
              <a:t>More than 80% of an organisation’s mission-critical data is contained in email </a:t>
            </a:r>
            <a:br>
              <a:rPr lang="en-GB" sz="2800" dirty="0" smtClean="0"/>
            </a:br>
            <a:r>
              <a:rPr lang="en-GB" sz="1200" dirty="0" smtClean="0"/>
              <a:t>Source: Financial Services Technology</a:t>
            </a:r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1117470599"/>
              </p:ext>
            </p:extLst>
          </p:nvPr>
        </p:nvGraphicFramePr>
        <p:xfrm>
          <a:off x="4427984" y="2420888"/>
          <a:ext cx="3714760" cy="2014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1760" y="152400"/>
            <a:ext cx="6427440" cy="609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importance of email archiving</a:t>
            </a:r>
            <a:endParaRPr lang="en-GB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2710458382"/>
              </p:ext>
            </p:extLst>
          </p:nvPr>
        </p:nvGraphicFramePr>
        <p:xfrm>
          <a:off x="395536" y="1196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="" xmlns:p14="http://schemas.microsoft.com/office/powerpoint/2010/main" val="2520375387"/>
              </p:ext>
            </p:extLst>
          </p:nvPr>
        </p:nvGraphicFramePr>
        <p:xfrm>
          <a:off x="4427984" y="357301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00392" y="6021288"/>
            <a:ext cx="7684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i="1" dirty="0" smtClean="0">
                <a:solidFill>
                  <a:schemeClr val="tx1"/>
                </a:solidFill>
              </a:rPr>
              <a:t>Source: IDC</a:t>
            </a:r>
            <a:endParaRPr lang="en-GB" sz="800" b="0" i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4509120"/>
            <a:ext cx="3178650" cy="1138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0" dirty="0" smtClean="0"/>
              <a:t>“70% of respondents were </a:t>
            </a:r>
          </a:p>
          <a:p>
            <a:r>
              <a:rPr lang="en-GB" sz="2000" b="0" dirty="0"/>
              <a:t>i</a:t>
            </a:r>
            <a:r>
              <a:rPr lang="en-GB" sz="2000" b="0" dirty="0" smtClean="0"/>
              <a:t>nvolved in international</a:t>
            </a:r>
          </a:p>
          <a:p>
            <a:r>
              <a:rPr lang="en-GB" sz="2000" b="0" dirty="0"/>
              <a:t>l</a:t>
            </a:r>
            <a:r>
              <a:rPr lang="en-GB" sz="2000" b="0" dirty="0" smtClean="0"/>
              <a:t>itigation in 2009”</a:t>
            </a:r>
          </a:p>
          <a:p>
            <a:pPr algn="r"/>
            <a:r>
              <a:rPr lang="en-GB" sz="800" b="0" i="1" dirty="0" smtClean="0">
                <a:solidFill>
                  <a:schemeClr val="tx1"/>
                </a:solidFill>
              </a:rPr>
              <a:t>Source IDC</a:t>
            </a:r>
            <a:endParaRPr lang="en-GB" sz="800" b="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152400"/>
            <a:ext cx="6355432" cy="609600"/>
          </a:xfrm>
        </p:spPr>
        <p:txBody>
          <a:bodyPr>
            <a:noAutofit/>
          </a:bodyPr>
          <a:lstStyle/>
          <a:p>
            <a:r>
              <a:rPr lang="en-GB" sz="2400" dirty="0" smtClean="0"/>
              <a:t>What are organisations doing about it?</a:t>
            </a:r>
            <a:endParaRPr lang="en-GB" sz="24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3713503169"/>
              </p:ext>
            </p:extLst>
          </p:nvPr>
        </p:nvGraphicFramePr>
        <p:xfrm>
          <a:off x="899592" y="1556792"/>
          <a:ext cx="764386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24328" y="5517232"/>
            <a:ext cx="7988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0" i="1" dirty="0" smtClean="0">
                <a:solidFill>
                  <a:schemeClr val="tx1"/>
                </a:solidFill>
              </a:rPr>
              <a:t>Source: AIIM</a:t>
            </a:r>
            <a:endParaRPr lang="en-GB" sz="800" b="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Emails must be kept</a:t>
            </a:r>
            <a:endParaRPr lang="en-GB" dirty="0"/>
          </a:p>
        </p:txBody>
      </p:sp>
      <p:pic>
        <p:nvPicPr>
          <p:cNvPr id="1026" name="Picture 2" descr="http://mobilemandate.com/Images/CallOuts/SE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285860"/>
            <a:ext cx="2143140" cy="1428760"/>
          </a:xfrm>
          <a:prstGeom prst="rect">
            <a:avLst/>
          </a:prstGeom>
          <a:noFill/>
        </p:spPr>
      </p:pic>
      <p:pic>
        <p:nvPicPr>
          <p:cNvPr id="1028" name="Picture 4" descr="http://www.mobilemandate.com/Images/CallOuts/UsFedera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3" y="1250141"/>
            <a:ext cx="2250297" cy="1500198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ANd9GcTcpCl_N8Rr8khM6F2Bub9E2VbbvOzt9hnu1ZwAS1GDxg1pI_0D9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1238240"/>
            <a:ext cx="1524000" cy="1524001"/>
          </a:xfrm>
          <a:prstGeom prst="rect">
            <a:avLst/>
          </a:prstGeom>
          <a:noFill/>
        </p:spPr>
      </p:pic>
      <p:pic>
        <p:nvPicPr>
          <p:cNvPr id="1032" name="Picture 8" descr="http://t1.gstatic.com/images?q=tbn:ANd9GcSzZcC1vw3_3RQlFH74kuUkd_ERncktEE5hxl5e8n2gbaWta9V39Q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206" y="1390640"/>
            <a:ext cx="1219200" cy="1219201"/>
          </a:xfrm>
          <a:prstGeom prst="rect">
            <a:avLst/>
          </a:prstGeom>
          <a:noFill/>
        </p:spPr>
      </p:pic>
      <p:pic>
        <p:nvPicPr>
          <p:cNvPr id="1034" name="Picture 10" descr="http://t2.gstatic.com/images?q=tbn:ANd9GcTDNM6tEUY5HxqSEpGA3L6nd2DAgrTt5LvtWdI2gnTYoc8eCfSZD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1027" y="3467103"/>
            <a:ext cx="866775" cy="638175"/>
          </a:xfrm>
          <a:prstGeom prst="rect">
            <a:avLst/>
          </a:prstGeom>
          <a:noFill/>
        </p:spPr>
      </p:pic>
      <p:sp>
        <p:nvSpPr>
          <p:cNvPr id="1036" name="AutoShape 12" descr="data:image/jpg;base64,/9j/4AAQSkZJRgABAQAAAQABAAD/2wCEAAkGBhQSERQUEhQVFRMWGB8YGBYYGRseIBkaHyEfIB0nHSAYHSYfHh0nIBwbIC8gIycqLCwsIB8xODArNyYsLCkBCQoKDgwOGg8PGiklHyU1KioxLywsKjIsKi4sKiotLCosNC4sLywsLy8sLCwqLDQpNSwqLC8sLyksLC80LSk0LP/AABEIALQAtAMBIgACEQEDEQH/xAAcAAABBQEBAQAAAAAAAAAAAAAAAwQFBgcCAQj/xABFEAACAgAEBAQDBQYDBgQHAAABAgMRAAQSIQUTMUEGIlFhBzJxFCNCgZEzUmJyobEkgtFDU2OSssEVc6LCFiU0dNLw8v/EABoBAAIDAQEAAAAAAAAAAAAAAAMEAAIFAQb/xAA9EQABAwEFBAgEBAUEAwAAAAABAAIDEQQhMUFREmFxgQUTIjKRobHwQsHR4RQzUqI0YnKS8SMlk7IGFST/2gAMAwEAAhEDEQA/ANxwYMGIojBgwYiiMGDFM8SfERIUkEGhnSJ5NUjFF8nl8mpfvTq7AgdPMNQsckrIxV5ougVVuzOZWNS8jBUXcsxoD6k4r2b8eQgqsIMpd+Wj3pjZgCWHMNiwAdgDuKG4NY94h+ITyytyWklbXG0M7gqy6aJXlKAjAte5Hc7GlIgcxBPPJOM07ry9U8ysDSsSAajsAOSyituu5G+BtFomFWDYGrscP0/Ug3EUzVDI1u9aXnfjCCU++SNGLlhFHzJItGyqxYlG1nfUoHTawdQq83xUlYKWOYZjES45oQLmDWlk0b8td/IdtxsSDcJkOCwrLFztUmWnjcxyx2rKyg35Sa1qRRQ2DYo7g4Q49wloUivQy+bRKg8syGmRwepsFlIO4KkHpg4sAce29x50GelNfIb0MzOyATybx3IwP3Ysw6NRlkYrN3mW/lkO3TfYebqCnN41kIfTDDGWRVQqXBidfmdN9nfuRR2Wya3r61e+w7kC9vpteLN4w8LQ5SPLtFPzWkXzgLWlxRbUdR0NTJ92RfXF/wD11mBFx/udu37gqdc/X0TgfEeRTIUjaKynKEc7gRV+0pWGli4vqNib36mfyPxdKk6ZZlXmqI1mVZFWFq1mRlOslTqIAboFG++KZwtyuQzpv5mgj/VnY/0SsPOCxxyZyNcwAYREkbbAUZFVFO1bhpA19dsUPR0Te45wpo4nTWunrqVYTOzotW4L8UVk0ghJgZWhUxNUkhALBuU48qEDcl/eqOLZwnxJBmTUb+cXaEEMCp0sD2JVtjRNGvUY+cstwI/aMtl948wZGV5AxtArst9RWkIzEgjbD3g2czNLygmcgh5vLgkG5U/M4QEuQCe5NWa33AnQWmLukPG+4554aaZnciCVpxFF9KYMY/4W+KBRSryM/Lii1pmDUjy2VcQhRbHps2910skalwzjMc9hbV1NNG4pl6dR6UQQem+ORzte4tvDhkbj7vGGqJTNPsGDBg64jBgwYiiMGDBiKIwYMGIojDTinFI8vE0szBEUEkkgdBdC+p22HfHXEuIJBE8shpEUsfy9Pc9BjGfiB47kWYqQVmQsogljjZEhkQU1qTchofiPVhVHcEspaQxgq44D5nQaneFMqnBSHjz4hFXMbrRSRCMpIoqSMrep5ELDqT5dx5RYPXGbzpLmIlkllUIhdYI3Y0CNLMkdg0AGUAsd6UXhfhnDmjgjzsWiYxSHmxONWgLp0FgfmQ2AW/Da/XD9Z3gdTlWjOUzZ1ImYVHRZBsySawQrqTp17WpUk0dmbPZBGesedp+uQ3NGWepvxQHyF12SRyvCRmcsiZb7MZdI1Rs2icyAm9BbaRWB2UH02sbukzoITMyhjHPE2TzhAJKSKAFcj1KiN6PUo464ZyyI2ZAy+WSSRljblxF9Mc6m25ZU2U9RdC+uwxLSeFo4AZOK5rQXYyfZoTbMzGyTWwv2H+bFrRbIoCGvPaODQKuPAC/nhvVGtJw+yhPtywwQxa1ldM0ZwY7ICaVWhqA3crensBv1w4y/BM9PCYIctMcvzObGJBWg7jZm0jcGjQo0D1w8Pj6PL+Xh+Uih/wCLINch/wBP1OE+E5ji3FZCsMsrLdNJqMcSfUoBZ/hFnC5mtrxVsbWD+c1P9rbv3Kwa3CpPD7ppnfh7m4I+ZOIol6DVICST0CqoJZj2UWThH/4GzauiTRiBpQDHzWChyewbdRJ/ASG+uNE4NwzLcPJ5B+258WHzUlmOE9wm53/hUlv3mXEgnGZNLx5xftuWk/aIyrqX3QAAMv8AB8w6qT0wRn4rYO04E5ENoPDaJPioeqBoVn8fgviWXSRPsqzRyadSWrglbKkUwYEWenYkYr/EObGJFnieOSRgxdgyny3sARpqyDt0oYv/ABf4fzon2nguallgP+xErB1rqFJPmr9xwGHvis5X4lZ2MmOfTMFNPFPHuD6NsCD9RgTZLc2+kb+FWHz2h6LrmMGo8/okZPEiyy5vNOdM8kPLiWj1YKkjWNgdPMPuWw3K/ZsjvtJnD+mXjP8A75B+kfviXEvC87sytkJj+IeaIn3Hb9F+uI/ifhfM8PdJisc0KkMsoGuI+modr267e+CxW+NzxFICx+js/wCk3tPIk7lUsNKi8bk5z/DRHChzMbPJI5lzE6t54GfeNKv5yPvCrDfVQI0k478PeIZsuIZswJBA8rv9qRdUzMFK6dbE2t7URdDboaY5NIs5OSxkUktNMmvU0zbnTANItjZ+YkizV1u6z7yCHMTZpOUZo1gy2WIK6UDKwIVt1jjC7MR5mYnc3g89nZONl+ORGI4KNeW3hbL4T8brOsUc7IkzxI606nmB7roAFfy7r032J7WzHyx4e4+2WbTbDLu6PMsekM2g2pVj0INHqLrG6+CvGizLFHM6B5E5kRMqMzoWIUOABUoFWBd029g4QDnxP6qbPA5H6Ec7r630TDXBwqFcsGDBhhdRgwYMRRGPGYAWdgO+PcVH4gcfMMRjUEkIZpQJAhMKEBwpO+o3W1elixY5ZBEwvdkugVVJ+I3jpWPl0NpNRQTQMVkjdaMtsQNjYX8x3xSODZGaKJM7lJBJLGWE0ZGp1Archr1oU+YjoD2G+OsnFmpp1mhVXIsQQzyRu3KBIVVSU24AsdNzdX1xIw8Qi+9dYJMrMgt+QSphdflZopPwhjVoVIDFSpvctkgMYL3992O7RvAczXM3JeR+0aDD3evE4zDy3zMMZgk2IKDVC0m9pKn4C6l128jqeikGm3CeEyZ55kywOWyGsSSamtEobWT8xAulvYVZ2vHHCeCScVkzMgfL5VII0kktWCFiGDNSkBSdJJ2rehWLXmOCxS5dMu/FMrDl0/2WViZi5/iLOxJ77jriWp8oGxBcTiTfsjWmZ0y13xra3nD1UBnvF8OTQwcLXT2kzbC3k/lsbD3/AEA64rfCuEZnPSEZeKTMOT5nG4B/jkbyj8zeNFyHhfhcO6ZbM55x0ac6I7+jBRX+RsTc3FMw6hAy5eEbCHLDSAPQvQb/AJQmJZrO2AHqxecXOvceJ9gZBUe9vxHkFWeHfDXK5Ug8Sl58/UZLL2f+dtjXudC+5xYsznZJUEVLl8sBS5aHYV6O60T7qtL66sIwZdUFIoUXZrufUnqT7mzhTDQZm69LPtBNzbgvEQAAAAAbAAUAPYDYDArg3XY1+ePJXpSfQE/0wrLlQgiKliJULkNWzArdV2N9PbC8trZFNHC7F9achVVZEXMc/RJQ6435kDmKU9WG4eu0inZ/rsR2Iwvxb7DxABeJwiCYClzUZof89Wg/hlBUepwlgww5gKkczmXZKneIvg/m4BzMsRnIDuClCSvdbpvqp39MQHAPF2YyLlFPlupMtKDXvatup9wPreNOyeuA3lpGh7lVooT7xt5fzWj74c8Q4jHmQF4hkYcyB0kjoOPoshBX/LIfpgMsQlYY5WhzTqmWysJqDQqiZ3w3Bn42zHDRolUXLkz1HvH6j26elHbFPjkHMUyhnAYa1JIYgHzCzuDVj2xpq+FOHRyLLlc3nMjKpsCSNnUe26mx6jXRwhxPwJ/4hMzw57JvKELOI4XUuBXmZeYRe4Fj1GFrN1sD+rcS6PInvN3H9Q0OORriiuaHCopXyVL4pIuczlZPLCISFUjhU3v0s9rPU9h/XD3g2efISBZJQMrMyvJJAFckxE1pYjqHAvrtuOtlLw9x6CFYZ6IniicLGqbPK4Ya2ct0AYeWr8oAoG8e8J4G88IM1pHp5eXkd9Kl72VEq5NTGiRsLsnbDs8LJ4yx+HmDkRvGIVGktNRivoDwpxtp4gJVZZlVSwYAWrXobykruFNgdCCK6YnMfPXgLxOcs5DiJHg1OTI7iSYAaOSOotey7iwKXqR9A5fMK6hkYMrCwykEEexGxxnQuffHJ3m3HfoRjj/lNXEVCUwYMGGFFxPOqKWchVUWWJoADqST0GPnzxlxP7bMI1OXJkbnyOUYNltI06HdyfKBuaA9huL134g8RVMuIyXAkNuY01usabsyij8p0bkGr6E4wA+IWbNPmJfvxJqVw4C8yI+UA6PkOkKbHQi98Aa3rrQG5N7R44Ny4nEZXEKr3bLeKcf4eZFjmkEU0Q0JOAXikQbqH0jUrC6DgEEUCAReOOJSPmZIIkcTz6REZF1feHUdFlgC2laBYjoB6XhQHIowljkzBIsjLvGu5oijKr6Sm+502R2xK+B4xlcvmOIyCzGOVAD+KVtifysD/mw5bLR+HiL2irrg0auNwHjjuSzW7RorJwjhUeVh4vBGwYx5XLrIw7yEzF/7jb0rEqx3P1xT/hzMZIONaiWd8qJCT1JXmkn9Ti3XeJZmOjbsPdUjE6nModqNdkhGAmsGEM9mNEbMOtUv8x2H9ThhxoKlKNG0QAvcrm1k/Z2x6UB/rh8nDZj0ib8yo/u2K9wHo0bgHSSRYBsWQevuP64l400/KWX+VmX+xrGY/wDGyMDoXMHFp9dr5JxzYI3lrgfEfRPW4BOwI0otgjd/X+UHHmVgfMxRGMxERKYzTtd+UkG06iv64Qk4jOqtpme62vS39xeG+TOcg5YaUcqRLUqF9utrd79ceatUfSf4iPrHx9Z8GNMDXLRPxfhzE7ZBpmpBuDzj/ZX9GU/3Iw3my7oLeN1Hqar+hwPO7fNJIf8AOR/01htIiKCxUbAkkizt7nfHobOzpMfnPj5NcfmFnuNnPda7x/yvMvnUckKbI67YXxCcEmYSOH/H5vo1Akfow/TE3jSgkMjKnFBnjEb6DBGJDwsf8en/AJE3/VDiPw98Nyac27dkykjfq8f/AOBxeTulSz/mBZW/Chlsvkc9CqSROgV1cBlEoBBDA9jV/UfTCEuTzU8nNeUNJSkHmamAagmlY7Ki2ACqBVgUMSXw5zAkR+HTkcvMxhoz+7Jp1KR7mv1XDDh002X5sEEDfbCxjaVAzOqdGVAvykt+Mb0QNuuEbFM7afBIalt4OrDh4GrTwBzTjwDRwwPqmmbikyGYUxyxtPF5vJbBH38p1AAkXRA6dLsY3T4b8eWWMxh3dDckTyR6DICblIoBSBIxG3r3As47k/CRAeOcxJOynkxcwtLrAsApHaqDRB5lVeJr4XcbZGB+/YQMCzagY48s/wAw0E3ZddXlF7X2o8toDHsnH9JwwOHg7fmbiUSE4tW+4MGDBEVZP8XeKMOaV54EaLEskRCqkkhuRZDdsGTl9AQD6HfGT8Dz0UM6PLCuYiXrETQbauo7jr6YuPxQl1yhmRwsuYepuZ5XSPyVygdmXsxFkA+tCNzv2SYzlc3FrkYcvnwyRmNQTsCgZfl0r+p2OK9H0Ikk1cRyb2cidDpwCDNiAq3xCZHldoo+XGzEpHZbSD0Fnri0/EJvs8GUyA25UXMlrvI/X9PMfzw24fw1JOKZaFeWRcRcx7o7KodyO1Gu1fTDTxfmRmOI5ksxVdTqCBeyDSNvTYnbA7S4PtbGnBjS/mey3y2kOuzGXcvmVZPhXk6z+ag30T5WWNb62rLsfXZrB7gj3xYOGy6oYmPUxqT9dIv+t4qngfMtDxTIs5GotyX9G1oVRl9QaAPoQPzuEcPLaWP/AHc0iD6aiy/+lhhiyvLhelSdqFpPBKYazjVLGvZfvD+Wy/1s/lh1iPyWZZsw0YTzs1AlqFAeXseu9e+CWiaOJu1IaD6XrkMbnk7AqUlCmkI/pI6t/KzEf0NHEriJ4jnBAzQSAE76irWBqJO+3UX/AGxI5SQsilhRIBIwKyzxyj/TNRQFFtEb23vGv1XU/wAp/L+4wvxL58r/APb/AOmEJen5r/1DDnio82U/8g/2XGT0gf8Ac7MOPoUez/w0iRw14gNQWP8Afbf+Ubn/ALD88OsRs2d05jSV6gBSTQonc9Ol1fpWNyeRsbKvNAk4GOc7s4ryWP8AauOqSBx9AosfpeJMG+nTDDi05yjlZFUs51UrXQoDzWo61hThcuqIGqG4X3UHb+mAWW0wzXxOqDU+aLPE9rQXjQeX2TvHsU/Ly/FZv93lBGD/ABFZW/8AcmPMMPEsujgebPQ5rM8sH+FSqn/0xMcMzGjVWzd6uiyzL5kxCGRQ6yRrGY2FFb1FvOexo9OuLj41QnNwZiBzEmfiUFgSAC2lWDEb1ul/niiwxNym0khFpm9NZ2G3dif0G/pi5Zk87gUTdWy2YMd/wt//AEv6YypG9RPFJX4iw8Hio/cB4o8Xdc3n75Jpl+B5eNJnMs2YaGhImXUxqASVNySiytijSd/rjzhsCJxNUSJZFkNJE0xQLrUOoZ1vdDtXWwO9YcJwM5hkzGYLjLcvnZicKiKWo+SPTs0pPls+YkkkCt4XPmAGF444xbangLs6gBhpDs37wvVR2G+3TGnaY+thezUH3cR8uK607LgV9LeGc4ZMpCzEs+nS7GrZ08rHY0bZSbHXBiH8CZusu60pCSsByDriUEKwEZoeUaqqtjq6DBhOF/WRtfqAU2bisg8T5dHzmVMqIiTFpHmMpuVC96pAP2RobgX8xH4aHYzOYOwn4XJF/uLgVK9BqRWHpq1au93iO8YZZedDfITWhLSKSXY6zbZhQCVk7kC99Ys1QVg4ZlEVin+NkUAqC4ijY2BQTVznoEncrddMF6Pvs7SdXf8AY7z6peXvn3kpDwFklTjTKvyRGbTvewsDfv169+uKX9qPN5gBZg+ugCepJINDuCR+eLn8OkI4q6snLYpKOX+4TR0j6dMVLhuZeJg6qWQty2UHdjV7L1sev1+uFi6lrmN3djF/GRClNIhz+SkzmAFV4zZiImgPcFCHKN3BFdD2/lxqnGmU5oyJvHmYY8wh9dtLf05R/wA2MsmVJF1M2x+Sddip7CT0o+u30PW98CzBfhWWZz95kJTl5D/wnoKf5aMLf5cdsb6GiUs/ajczPH37xUhhGfKK5BINjowJBH5jfCqte43GPcajmteKOFQqNcWmouKYQcEiU6tJJ6+Yk4fMwAs7Ad8e45lG3ruLr0BBP9MUIETCWN30GavtOkcNsrhJ1dlRSGZmUAD+YH6dAcSvG+HOqZdyNo4yj1ZqwN9uwK9cMeBZtY5C0ivso0+UneqPT2OH/FeNLKUUc0RG+ZSkWNq9+x6Y8LbLRb5bbHM2AgM/ldQ41+nFbUccLIzHti/eFFR5hW+VgcE+WVwNQutwehB9iNxhzxLMo8icpWVFHQrQvzXt67jfCWPYWGd9qg25o9kmtx+6yZmCJ9I3V3qPHAotWohmP8TE/rfX88SAGDBhxkbGXNACE+R7+8SUlmsxy0dz+FS1etC6/PpiL+JmXZIeH8PWtaRNLKewYjRq97ZpaH0xN5PK87MwQddTiRx/w4/Mb9iwRfzxQ/HHFxmuKzuGJVWMCqoNlEFHSf4nLj0re9sK2p9G3Irashc7VV/ORRhVG/LAZhXVwvUk+jPW/ZU26jE94YS+DcRT9wxOPr3/AOnEFxTMCimxlchWCbhEU2qL6m+tf0oYnfCDf/KuKMdrWMf1b/UYzZwRZw447cdP+Rt/PzV7JXPf6FV7gvDftE6QmSOIOf2khpV27n17YR4vkhFJLGJFlCEqJI91b+W/0w5yHDY2UPPNyUJIWo2kZqrVSggACwLJG/rj3ifCUWMyQTLPGPK1KyOhN1qR+gNEBgSL9MeirerUWl8I4ieXaI0oOkk8POmJToXykUfvB1PsV6dMGIyDInMpG6I+bCxonMyv3KLSg6WUhrcXerbYqKFVgx5+yFwgaKZb/oFouxUH8RYAsy7wahJMpCipj57DT+t/hPob77L5b4fqxbfNMIj97WWKiTsRA7NpO+2p6FebtWJf4wZbS0gLov3yyojRnmSa1CsVk6ctSa012on5RisZ7h5mWKSbOIFeMNc8rO19CFijViqggqL61h6wEiMt0c4eJqMtDv4paUDarwUl4YBy/GobjWEPsI1cSBVZCFGsE6jtufW8V3M5Tl52SHlhmWeTcMVehYA1dlGxwSSw5eSGTLSvK0ba2LR8sWrArpBYmiLG9H2xLfE7IqM6ZV3jzCLMp9bFH+1/ngE0f/2gH42U5sP0cfBCcNqIjf6hRmQ4PpsqZy7fMykIpP8An3b6kb4snwwzKx52fIytcWdjMZHl8sgBK7r5b0lhsBuF26YpEcrdDJQA1aXd6aq8vXcnpWOGeSGXWoaGSN1kUV5Y2vUu/bcevrgjIi2QhzvfvRLw7TZKuPv3otb4fCyXG5CyKxQ7balNNsSBv8w3Bph1qsPirC7UmuumzX1Fal/NRjzN5xMyuXz0W0ecUB6/2eYQEf1AZPqi9dWPcvmTsjDzAbFRt9VHb3CMleh64y7ZLarCeth7UZxB+E+oGmW5aAjimOw+52uoXKSA9CD9DeOsN34kCill1MCFcvTdNib0hwe+zHDvJtE7qmkjVe6M4oAWSbZlod7xxv8A5C1orLERwIOHGio7o13wuXGDCM04VGa7AJ0k9xexNeo3xxl84rdC13RV1AO/QrpJBXaiOosY3HWyJrmNNaupS43VwrpokRZ3kOcMvknODHcYTRI7liUI8oJACH8R0jURdg10r88Npc5GGUKiGz3Bbbv+0Zh+oxmWjpyOKR0QY4lt2QH18kzFYHPaHVF6VRtRpbY+ii6+tbD86x5IKXUxCr7G7+hFj8l1H6dcdJnwxf5tCACjRAO5J3XQvUDZD02OG8zSSsqptJKQkQIJIY/ieySQot9N0NPQE7Ix9IW23ydXGNhuZxIHHXSg5pk2WGAVdecglcjm/sWSz3ECPvW+4y4rqwNCut3Kd+tiMb4yRstLGoEj8oEKNrZnBJ1DX2I3YqPXF8+KfH0imy+QgNRZNAW/ETKRS7dCyqSxJIFvvdViitxo3caDV01sdb37fhB9hjXMT7msFw1+/niUlaXPc4NA9++K6zWVESNylYUtlj8wQ7Et+4vWlG56npWLDw5eVwLMt052YWMfRdP+jYqmaBGtZVPNC/OrfMxIb7y/mAFChY2NYtnjEfZ8jkMp0bSZ5B7t8t/q36YXkDnGKI4ueDxDBtV8QPFSzghrnH3VNfD+XLRKivkpw5LfZZ2Ksrbi0by0Sqgmn32sbYaeI8vJHEFOXhy8Mh6xPzOYVr8XMckDUDpBG5HesM8hl8xGn2qONuWpKGUoGQEiiLII6Gr98K8Ik5kuViVXQJIXLQqXe7DFgu+40L2oAdDjamf1bHP0BPgERt5AWxeG+DLmY3kk15mn0LL+xtVVBRjoUQ2ob+n0wYs/guCsqrsSzSs0hdqtwx8jEDZSUC+UdPbBjMsrOrgY0jAD04D0HBOONSq/8UeGak1a5I45kMMpSPmFqtolC0WBLMwtfp3BGCvm5CixuSAl0hAGk3bDcaut7Hobx9SeJeGmfLuqftQNURBorIB5SD06+u3rtj5x8XcMMWYLhZhFMWZHmKlnYH7w2v8AEf0I7YvA4RWktODxXLvN5Ylu84ZUQpRVtdEl4i4AMo0a8+Gcumo8ltQT2J6Yn3X7bwcEbzZBqPqYW/0of8hxVeE5J5ZVWKEzt15YDbj30kED1Nj64sXC+Irw7iJ3RsvINMqK4kCo/VSVsMY2se4B9cG6Qie6MPjvew7Q30xbzaSEGMit+BuVZyeWjdShDBxuCu+pe9qfmK+gokfTCq8LmOsKwcHSxCufOPwnzdehHXth/wCLvDv2LNAAsYSeZE6Hdoz00n95f67euO1hIeOSKVGDX5SNOsGrojyhu9UNx9cKvtFQ2WI1a68VHlu+SSnLonU9dVOfDHiy65eGZglI8z5oiRRizA3BAPrQI7Flr8RxaeUWDJKKljbS4H4XHdb7EEMp9CMZ1NoJVJNSEG43OzxN1FN3F1TAn0PY40aDiZzcH2qh9qy4EedjUfOgspKo9hbfQuvVRg8M7ZCQ4Y+CKyTrm3XOF/EbkwzpkXcgtezG/Kw9WFgg/wBPfDjJZwxpIJo3dHRVDr5TsSaF2GuxdEjbfDxWsWNwdwR3GE/siXYUA+o26bjpjNtPQbX/AJRoNL/Ii8JyPpG6kgrwRNllmUIBJHIxGnmMCrUd1NDyN2HvY7Gmk0Oh4+YGTTIFbTRb5WJAq7sqMLZhCq+XzCq0NuOmwHcdNvc+5w2EjsYwzEu0nMDV0RUKgi+tltm9ReMp8Fsil6lzql1KGpJxNKE3641pknI3wuZtgUArluvUknEEikvkSlqIUNIpU2KIJ+hGxsbg72DiFLyjSKYNpC0AQygegLWfckAdMSxy4PUk/Un37Ch3P0usdRwquygD6DD8XQkhdtzvqbq4k3bylj0gxopG1IQZUmtQ2X5Uu6PqT3bD7LcSTJ5abicosKDFlUP42JokfzsAAeyKT+I45ynDzmphAtha1TONtEXoD2Z6Kj0GpuwxnvxQ8Wrnp1ihNZPL+SFV6Ow2LADqNtKj0BPfG7HAyFvVRCgz+6XY5zz1snJVdsw+Yd9ubmJn1mXVVMbL+xvf6fkMOuHxO7xv00LpQKg1NVi/QVZt22voDgfhE0tvII4VNWSNOwFbKPl+pOCXIrHGfvZGTpt5FY9gN9T/AEuq7gYVkka65pvPE01AySb5GuuBvPPjfgpjw5wVc3no4qVlVubPJufKleXUeu9AnYbgAbYR8S8UXO56WQyKkZJVGa60qKX5QSNR3vtd4l+R/wCF8M5Z2zmdFsO8cPp7XdfUn93ELwiUxR+WLLzs9ExSoxZQt6Sm66gbJOiz0xTo9nWyutA7o7Dd9/adzIAG5u9O7PVsEfM/JNZs7mYEfKs8kcbEF4b8rdCDXQg7GxsduuJXwLwyR5XkQTggcuKWNgqrM9BRIT+Agi6B6+tYacV8TrNG6vlYlay4dWltGJtqDOwo72vT6HGkfCzwpodC8aq8aiV2EpcS8wNyToHkDIFO53FbXqsM9IOqxsObzTkL3Z6XZ44UV4W9ra0WqZTKLFGsaDSqAKo9AOnXf9cGFsGOo6MY/wDFLwiupyiwqXDSpI8rII1jCmRFUgpbkltqu2JHlvGwYY8a4SuZiMbGt1YGg1MpDA02x3HTAJ4y9vZNHC8cR74Lo3r5syfEcznBHlYaVGUWkYCK1DzPKVHmobktYHYYdccyUYSKGJokijVm1SDTLJL0a13ZQ1LoUgADTdG8K+MOCTQySTDnam/+rpNCRyMRSjSfMh2Pf8JJ823PhTw/G0mXeVyWYmVYVSwY4ybMzlgIkLLRNGhZNbYes9obNHti7UaHMfSuIvzSjmFpon3hzNpnsv8A+HZk6JUJ+yyt1Vu6N39q9NuoGKrmopcpJJFKoBU+eNxan3/7hhiU4plEmkJgk5uYBZ5ZNQUTys2r7hD5zVmjtqoEAGgZnJ8Th4rGuXzjCPOINMOZPST+GT3/AL9t9jnTR/hHOeG1ide4ZsObhnQ4uAvB7QzXSBKNl2Pr99FXpM+oHLlXYgExS70D00yCx+TUfcYccF8VnIzpmIX1hBTKT5jGTuj11W91kF6Wq9jiPz/C8xkJ9LqY5B9Srr7H8S/Tp7Y5kz8bj71Qf54w4/J00uPzGOCEgCSPtNN9RekBG6J9QD73e961djEEjnyx1ZHMH7o/7mQ9Y2H4Rd6fQ2v7tqYz7wl4l+xM4eNpOHz7TxMeo6aow+l9Q9K8wrewMX6SMR8srJzstNvl8xd6x+457Sj3+av3gRjRhmDhRGkaHjbZzGi6ZbFHphGDJIhJUUT1OF8GDFjSQ4i8JcOcBQG5GOHZiypGuuWQ6Y09T3JPZAN2bsPcgHyabTQALOx0oi/M7dgP7knYCyaAw28SeJV4ShQMrcTnUB3A1LlYz0A/7A1rbzGhQxWR+yEWKLavOCjviJ4oXJQnheVkDZmXzZuewvUbrZPlJFCr8qADqcZzlcg6eZMxAD02cbewOnYewOH32WBrY2zMSWkknUFidyTpJNk79MMZ440NwyNq/wCGWC/mzG2/IfpjO6wydltfD7qz5us7LR5e6JeXMSopf7liPxUz79qZzpv6b4svhXhIRP8AxLiBLRR/skPWWTtpHTSD+pF9Bj3g/hgJGuc4q7iFf2cLfPKfQLtQP6kdSB1jeMcXzHFMwFRNlBEUClQEUfUgaun12Awo1ptLjFEezg54yGbGnMnM4NG9HjiEQ2nAVy96Lwc/iWakmZRI2zFNWnUPwxpfViAQFG5pjif4XxQzJyMrOYH1HRlMzpZVcndEaRSrKTsFYK6n97fEXxfgbwQxkxTHKpIGkR1MUschVVazRGlqBRxqA6bG754hmvtgW0R83NKFy7I4V9Fn9vuQSKAVmOvZiSQBjcAZFHQUDWjkAPsrX13rnK5iTOZoNOMujw2a5HlmkQ7RuI9mdqruaBoHvv3hbgoy2XChVUuxkYIgQBm3IAF7DpuT0/LFM+GfhIooLc5Y0IZkdkIOaW1kI0WdAoVvR22640vGZE4zPM5wNzR/LrzxzupQpoN2RRGDBgwyojBgwYiiqvjTwouYXmCJZWXzPCWZVnCq2kHTYLAkEEqegHpWHZ3LSZcfZjOWybvGZZIkcqjGyUOrfUBvoJ3IUkA4+m8VPxf4LXM+cKZLYNJA0jIktKQp2BpgdJ9Dp39cLOD4n9dEK6t/VwrdtaYVzNwUIDhQrHsplBAkFxRSZtnrJohDB9RoSy9mAatANWQdQpaw1zPBYppJl+0vJMitJPmGVeTY+bzA6zbeUPXmYjbe8cjhkuRmjnQGZIQryaVYCEvqBRy24YWfNXWiQO6E8iGBcvlC7x6efmJCtMdPQFQT5I13oGizE+laUMzJm7TD9tx09lKuaW3FSuR8VusSQcTgefLOLjdgQ6jsY2Nah+d+/bHOd+H4mQy8OmXNRd4yQJE9iDV/0P1xxmY9MKw5cyPJn21qkgGpIVsJdkrrcgnmCvKg6asReYyhykWXkDSxZqTW9AldMYOlLFBgzEPtdUBtvhN1iMbi+yu2CcRSrDxGR3tI31Vtutzr/VNCzQuqTLLG41By5N6TenY+cKD1rt0xJ+E/F7ZEtBKozGRl/aQWD/mjPZxse2qr2YbPct8SZioTNxQ5uMf7xQG/JgKv3rHvP4LOdTwZjLP6xtqX/v8A2wsHzwu/1ITvLCHDwucPAqrI2h1WO8VdNarGs0cvPyT/ACZjuh/cn/dYdNZq+jUd2UeQ6lRFLyvska9W9euyqO7HYfoDWuCZjKZNnfJcSHnFPl8xGeXMOlPS7GttQBI9xth7B4yyrI8eUdeGqwqaZiZJT/BBV6Yh2ex18qg2cMttzSwu2XXascD4UqeVVx1maXVqPEJbxF4rThmpIWSfijDS8g3jyqn8Kg9W9urHdqAC4y580xDkySGSVjzS1EOvUEsd9RJ/v7Yti5Dg0XzZjNTn0RdNn6lR+t47XxjlID/guHpr7STHW35AX/1YD+JdJdHC9xxvAaP3UNOAKu5gIoSAPFRHBPBOazW8cWmPqZZPKoHrZ3P5A4nVzGQ4ZvHWezg6Of2UZ9vUj2s+64h87x3P8ROktJIpIGhBSC7IsLt0BNsexxHcDzEIZlzC3HIunmAW0JPR1F0a7r3F0QcFNltFp/iXUb+hlb/6nXE8BsjiuBzW90cynOezkuclabOSlQADqKMaDHyiNBWx3PUDYknEivC05aZeRojHMTJlc4opTIPKVl1CwDspDbxnSehNsfFORMTwqdRUR6VcsG1oGbSykUCpUggDp0vY46aG4hkopEzEks6yRhLpfIwb5wKZgV1DoNBs9MPgMijoKNaOQAHoqXk7084fxp8vy4JYZjmYWeNI7GmRZD5opUcG11d16jbagwsngXwGZWYOqhnDCcPAf8OVYFRE2oLrYG7BNUp7UevCXgaTMuWmJeR4ysrzRuDlnRwqiFgaZ6Bog0NAN1sdkyHD0hTRGKWyepJJO5JLEkn3OMqR5tZuujH7iPPZrflWgINE0xmxjj6JTK5VI0CRqFReigUBhXBgw0rIwYMGIojBgwYiiMGDBiKKC8SeE480CTQfy9bKPobUBIgIDr16+v5YyDxD4AkhmDRt9nmLyuXJEUAUDUoiYWwNdj/HdAY3zCc0CuKdQw9CAR/XC74O11kZ2XajPiM/sL124ihXy5m887Pqz0cmuWJNLbRvoApSoI0sCo0kV09MP4uOwPxKKaRGOWRolRS1FI0Cquqg2qgCSv4t/XGw8e+GqSxyCFgNcQj0ygvSqSyrG5NxdSLAbsatcZz4i+GbRmRlR4AXTQp88SRkAO0kg3Wms1e23UGwVttcy6dnNt4yyxHngSgmH9J8VXuK5jLz50NlYzFlxTaNIUqqAs24JskAm+u4HbExxvg8X2jiU8qeRF1RRr5RrfQF+WvKGY0B1Ib0OIZfDeajDctEmSR3yqulNrNEkoCQQCAfN7HtufeK8elkhkWWORZZZlLSEEKRArIIwpX8BJJonfrWGo7TDL+W8Hnf9cihFjhiFxxLhcEDvBIZOdGls4K6edpDaAun5QTp1Xdg7Vh/B4MQ56GAyNyJY1lEgoNRXp0I1CTydMRHiHiMOYlkzCuQ8p1tGR8jmtXmuit2VrfcXVYnMl4thjeAM2oRZiN+YAdotKNIlGiTzEBH1Prhg1oq3VUdw3hcEmX54DMYdTZmJnryEfdFNIB0l6Vu4Ndjh54ehXMcrkqI8xDayIljnQtYLjey66qZe60R0OI/gnGo8tqdG1sZAJF0Eq2WF6w1nYPYsGqpdxjhcrMkzz5SHMRrBpmBcU0SNegkmrBo79wDffA3ysZ33AcT71XQ0nAJTwj4ukyDs8SoS66G1XemjsOw3o7g9AOl4hsxmC7F3I1MbJoKL+igAfQDFky/gGYyPHIQJVeMcqMa2dXosYzslqpuj+dAi7/4a+FZR1kVeUUmMkc8h1S6NOkK0daBuSbu6o7HCbukGO/IaXnXBuF154jCvC5EELviuWZ5Pg2YzEcYdxFCI5Hy7y3peiLWOt7LGwPqQDeNZ8K/DQKpDo0ULGNzHJpaUugs1IjWi3Ww3+atN4ufA/C8OVA5YJeiC5J/E2pqHyoC25CgDYegxL4XdG+Y7U5ro0d0X3cThjnWmKO0BvdSOUyiRIqRqFRdgB/+9e998LYMGGVEYMGDEURgwYMRRGDBgxFEYMGDEURgwYMRRGDBgxFFG53w7l5WLvEnMNfeAaXBHSnWmB7dem3TELnfBcMQDxPNGYyWjAYMqF9noSK16rNk3uTVWcGDAnwRS3PaDxHvU+K6CRgqXxbhaZXVoAcZRuTGJFRgVn3ct5RbAjY/W7s4jI8qkepQiVA/2BSUS2iku2by7yDSKOw3awbODBhZ1jgr3R7r9Su7RVx4V4PjcOpklAX/AAVDljVAOzeTqb+YUfSsWSHwTllbUyvIwoXI7N5V3VSLplB3AYHck9TgwYO2zQsvaweAXNoqXyeRjiXTEiRrd6UUKLPXZQBhfBgwdcRgwYMRRGDBgxFEYMGDEURgwYMRR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8" name="AutoShape 14" descr="data:image/jpg;base64,/9j/4AAQSkZJRgABAQAAAQABAAD/2wCEAAkGBhQSERQUEhQVFRMWGB8YGBYYGRseIBkaHyEfIB0nHSAYHSYfHh0nIBwbIC8gIycqLCwsIB8xODArNyYsLCkBCQoKDgwOGg8PGiklHyU1KioxLywsKjIsKi4sKiotLCosNC4sLywsLy8sLCwqLDQpNSwqLC8sLyksLC80LSk0LP/AABEIALQAtAMBIgACEQEDEQH/xAAcAAABBQEBAQAAAAAAAAAAAAAAAwQFBgcCAQj/xABFEAACAgAEBAQDBQYDBgQHAAABAgMRAAQSIQUTMUEGIlFhBzJxFCNCgZEzUmJyobEkgtFDU2OSssEVc6LCFiU0dNLw8v/EABoBAAIDAQEAAAAAAAAAAAAAAAMEAAIFAQb/xAA9EQABAwEFBAgEBAUEAwAAAAABAAIDEQQhMUFREmFxgQUTIjKRobHwQsHR4RQzUqI0YnKS8SMlk7IGFST/2gAMAwEAAhEDEQA/ANxwYMGIojBgwYiiMGDFM8SfERIUkEGhnSJ5NUjFF8nl8mpfvTq7AgdPMNQsckrIxV5ougVVuzOZWNS8jBUXcsxoD6k4r2b8eQgqsIMpd+Wj3pjZgCWHMNiwAdgDuKG4NY94h+ITyytyWklbXG0M7gqy6aJXlKAjAte5Hc7GlIgcxBPPJOM07ry9U8ysDSsSAajsAOSyituu5G+BtFomFWDYGrscP0/Ug3EUzVDI1u9aXnfjCCU++SNGLlhFHzJItGyqxYlG1nfUoHTawdQq83xUlYKWOYZjES45oQLmDWlk0b8td/IdtxsSDcJkOCwrLFztUmWnjcxyx2rKyg35Sa1qRRQ2DYo7g4Q49wloUivQy+bRKg8syGmRwepsFlIO4KkHpg4sAce29x50GelNfIb0MzOyATybx3IwP3Ysw6NRlkYrN3mW/lkO3TfYebqCnN41kIfTDDGWRVQqXBidfmdN9nfuRR2Wya3r61e+w7kC9vpteLN4w8LQ5SPLtFPzWkXzgLWlxRbUdR0NTJ92RfXF/wD11mBFx/udu37gqdc/X0TgfEeRTIUjaKynKEc7gRV+0pWGli4vqNib36mfyPxdKk6ZZlXmqI1mVZFWFq1mRlOslTqIAboFG++KZwtyuQzpv5mgj/VnY/0SsPOCxxyZyNcwAYREkbbAUZFVFO1bhpA19dsUPR0Te45wpo4nTWunrqVYTOzotW4L8UVk0ghJgZWhUxNUkhALBuU48qEDcl/eqOLZwnxJBmTUb+cXaEEMCp0sD2JVtjRNGvUY+cstwI/aMtl948wZGV5AxtArst9RWkIzEgjbD3g2czNLygmcgh5vLgkG5U/M4QEuQCe5NWa33AnQWmLukPG+4554aaZnciCVpxFF9KYMY/4W+KBRSryM/Lii1pmDUjy2VcQhRbHps2910skalwzjMc9hbV1NNG4pl6dR6UQQem+ORzte4tvDhkbj7vGGqJTNPsGDBg64jBgwYiiMGDBiKIwYMGIojDTinFI8vE0szBEUEkkgdBdC+p22HfHXEuIJBE8shpEUsfy9Pc9BjGfiB47kWYqQVmQsogljjZEhkQU1qTchofiPVhVHcEspaQxgq44D5nQaneFMqnBSHjz4hFXMbrRSRCMpIoqSMrep5ELDqT5dx5RYPXGbzpLmIlkllUIhdYI3Y0CNLMkdg0AGUAsd6UXhfhnDmjgjzsWiYxSHmxONWgLp0FgfmQ2AW/Da/XD9Z3gdTlWjOUzZ1ImYVHRZBsySawQrqTp17WpUk0dmbPZBGesedp+uQ3NGWepvxQHyF12SRyvCRmcsiZb7MZdI1Rs2icyAm9BbaRWB2UH02sbukzoITMyhjHPE2TzhAJKSKAFcj1KiN6PUo464ZyyI2ZAy+WSSRljblxF9Mc6m25ZU2U9RdC+uwxLSeFo4AZOK5rQXYyfZoTbMzGyTWwv2H+bFrRbIoCGvPaODQKuPAC/nhvVGtJw+yhPtywwQxa1ldM0ZwY7ICaVWhqA3crensBv1w4y/BM9PCYIctMcvzObGJBWg7jZm0jcGjQo0D1w8Pj6PL+Xh+Uih/wCLINch/wBP1OE+E5ji3FZCsMsrLdNJqMcSfUoBZ/hFnC5mtrxVsbWD+c1P9rbv3Kwa3CpPD7ppnfh7m4I+ZOIol6DVICST0CqoJZj2UWThH/4GzauiTRiBpQDHzWChyewbdRJ/ASG+uNE4NwzLcPJ5B+258WHzUlmOE9wm53/hUlv3mXEgnGZNLx5xftuWk/aIyrqX3QAAMv8AB8w6qT0wRn4rYO04E5ENoPDaJPioeqBoVn8fgviWXSRPsqzRyadSWrglbKkUwYEWenYkYr/EObGJFnieOSRgxdgyny3sARpqyDt0oYv/ABf4fzon2nguallgP+xErB1rqFJPmr9xwGHvis5X4lZ2MmOfTMFNPFPHuD6NsCD9RgTZLc2+kb+FWHz2h6LrmMGo8/okZPEiyy5vNOdM8kPLiWj1YKkjWNgdPMPuWw3K/ZsjvtJnD+mXjP8A75B+kfviXEvC87sytkJj+IeaIn3Hb9F+uI/ifhfM8PdJisc0KkMsoGuI+modr267e+CxW+NzxFICx+js/wCk3tPIk7lUsNKi8bk5z/DRHChzMbPJI5lzE6t54GfeNKv5yPvCrDfVQI0k478PeIZsuIZswJBA8rv9qRdUzMFK6dbE2t7URdDboaY5NIs5OSxkUktNMmvU0zbnTANItjZ+YkizV1u6z7yCHMTZpOUZo1gy2WIK6UDKwIVt1jjC7MR5mYnc3g89nZONl+ORGI4KNeW3hbL4T8brOsUc7IkzxI606nmB7roAFfy7r032J7WzHyx4e4+2WbTbDLu6PMsekM2g2pVj0INHqLrG6+CvGizLFHM6B5E5kRMqMzoWIUOABUoFWBd029g4QDnxP6qbPA5H6Ec7r630TDXBwqFcsGDBhhdRgwYMRRGPGYAWdgO+PcVH4gcfMMRjUEkIZpQJAhMKEBwpO+o3W1elixY5ZBEwvdkugVVJ+I3jpWPl0NpNRQTQMVkjdaMtsQNjYX8x3xSODZGaKJM7lJBJLGWE0ZGp1Archr1oU+YjoD2G+OsnFmpp1mhVXIsQQzyRu3KBIVVSU24AsdNzdX1xIw8Qi+9dYJMrMgt+QSphdflZopPwhjVoVIDFSpvctkgMYL3992O7RvAczXM3JeR+0aDD3evE4zDy3zMMZgk2IKDVC0m9pKn4C6l128jqeikGm3CeEyZ55kywOWyGsSSamtEobWT8xAulvYVZ2vHHCeCScVkzMgfL5VII0kktWCFiGDNSkBSdJJ2rehWLXmOCxS5dMu/FMrDl0/2WViZi5/iLOxJ77jriWp8oGxBcTiTfsjWmZ0y13xra3nD1UBnvF8OTQwcLXT2kzbC3k/lsbD3/AEA64rfCuEZnPSEZeKTMOT5nG4B/jkbyj8zeNFyHhfhcO6ZbM55x0ac6I7+jBRX+RsTc3FMw6hAy5eEbCHLDSAPQvQb/AJQmJZrO2AHqxecXOvceJ9gZBUe9vxHkFWeHfDXK5Ug8Sl58/UZLL2f+dtjXudC+5xYsznZJUEVLl8sBS5aHYV6O60T7qtL66sIwZdUFIoUXZrufUnqT7mzhTDQZm69LPtBNzbgvEQAAAAAbAAUAPYDYDArg3XY1+ePJXpSfQE/0wrLlQgiKliJULkNWzArdV2N9PbC8trZFNHC7F9achVVZEXMc/RJQ6435kDmKU9WG4eu0inZ/rsR2Iwvxb7DxABeJwiCYClzUZof89Wg/hlBUepwlgww5gKkczmXZKneIvg/m4BzMsRnIDuClCSvdbpvqp39MQHAPF2YyLlFPlupMtKDXvatup9wPreNOyeuA3lpGh7lVooT7xt5fzWj74c8Q4jHmQF4hkYcyB0kjoOPoshBX/LIfpgMsQlYY5WhzTqmWysJqDQqiZ3w3Bn42zHDRolUXLkz1HvH6j26elHbFPjkHMUyhnAYa1JIYgHzCzuDVj2xpq+FOHRyLLlc3nMjKpsCSNnUe26mx6jXRwhxPwJ/4hMzw57JvKELOI4XUuBXmZeYRe4Fj1GFrN1sD+rcS6PInvN3H9Q0OORriiuaHCopXyVL4pIuczlZPLCISFUjhU3v0s9rPU9h/XD3g2efISBZJQMrMyvJJAFckxE1pYjqHAvrtuOtlLw9x6CFYZ6IniicLGqbPK4Ya2ct0AYeWr8oAoG8e8J4G88IM1pHp5eXkd9Kl72VEq5NTGiRsLsnbDs8LJ4yx+HmDkRvGIVGktNRivoDwpxtp4gJVZZlVSwYAWrXobykruFNgdCCK6YnMfPXgLxOcs5DiJHg1OTI7iSYAaOSOotey7iwKXqR9A5fMK6hkYMrCwykEEexGxxnQuffHJ3m3HfoRjj/lNXEVCUwYMGGFFxPOqKWchVUWWJoADqST0GPnzxlxP7bMI1OXJkbnyOUYNltI06HdyfKBuaA9huL134g8RVMuIyXAkNuY01usabsyij8p0bkGr6E4wA+IWbNPmJfvxJqVw4C8yI+UA6PkOkKbHQi98Aa3rrQG5N7R44Ny4nEZXEKr3bLeKcf4eZFjmkEU0Q0JOAXikQbqH0jUrC6DgEEUCAReOOJSPmZIIkcTz6REZF1feHUdFlgC2laBYjoB6XhQHIowljkzBIsjLvGu5oijKr6Sm+502R2xK+B4xlcvmOIyCzGOVAD+KVtifysD/mw5bLR+HiL2irrg0auNwHjjuSzW7RorJwjhUeVh4vBGwYx5XLrIw7yEzF/7jb0rEqx3P1xT/hzMZIONaiWd8qJCT1JXmkn9Ti3XeJZmOjbsPdUjE6nModqNdkhGAmsGEM9mNEbMOtUv8x2H9ThhxoKlKNG0QAvcrm1k/Z2x6UB/rh8nDZj0ib8yo/u2K9wHo0bgHSSRYBsWQevuP64l400/KWX+VmX+xrGY/wDGyMDoXMHFp9dr5JxzYI3lrgfEfRPW4BOwI0otgjd/X+UHHmVgfMxRGMxERKYzTtd+UkG06iv64Qk4jOqtpme62vS39xeG+TOcg5YaUcqRLUqF9utrd79ceatUfSf4iPrHx9Z8GNMDXLRPxfhzE7ZBpmpBuDzj/ZX9GU/3Iw3my7oLeN1Hqar+hwPO7fNJIf8AOR/01htIiKCxUbAkkizt7nfHobOzpMfnPj5NcfmFnuNnPda7x/yvMvnUckKbI67YXxCcEmYSOH/H5vo1Akfow/TE3jSgkMjKnFBnjEb6DBGJDwsf8en/AJE3/VDiPw98Nyac27dkykjfq8f/AOBxeTulSz/mBZW/Chlsvkc9CqSROgV1cBlEoBBDA9jV/UfTCEuTzU8nNeUNJSkHmamAagmlY7Ki2ACqBVgUMSXw5zAkR+HTkcvMxhoz+7Jp1KR7mv1XDDh002X5sEEDfbCxjaVAzOqdGVAvykt+Mb0QNuuEbFM7afBIalt4OrDh4GrTwBzTjwDRwwPqmmbikyGYUxyxtPF5vJbBH38p1AAkXRA6dLsY3T4b8eWWMxh3dDckTyR6DICblIoBSBIxG3r3As47k/CRAeOcxJOynkxcwtLrAsApHaqDRB5lVeJr4XcbZGB+/YQMCzagY48s/wAw0E3ZddXlF7X2o8toDHsnH9JwwOHg7fmbiUSE4tW+4MGDBEVZP8XeKMOaV54EaLEskRCqkkhuRZDdsGTl9AQD6HfGT8Dz0UM6PLCuYiXrETQbauo7jr6YuPxQl1yhmRwsuYepuZ5XSPyVygdmXsxFkA+tCNzv2SYzlc3FrkYcvnwyRmNQTsCgZfl0r+p2OK9H0Ikk1cRyb2cidDpwCDNiAq3xCZHldoo+XGzEpHZbSD0Fnri0/EJvs8GUyA25UXMlrvI/X9PMfzw24fw1JOKZaFeWRcRcx7o7KodyO1Gu1fTDTxfmRmOI5ksxVdTqCBeyDSNvTYnbA7S4PtbGnBjS/mey3y2kOuzGXcvmVZPhXk6z+ag30T5WWNb62rLsfXZrB7gj3xYOGy6oYmPUxqT9dIv+t4qngfMtDxTIs5GotyX9G1oVRl9QaAPoQPzuEcPLaWP/AHc0iD6aiy/+lhhiyvLhelSdqFpPBKYazjVLGvZfvD+Wy/1s/lh1iPyWZZsw0YTzs1AlqFAeXseu9e+CWiaOJu1IaD6XrkMbnk7AqUlCmkI/pI6t/KzEf0NHEriJ4jnBAzQSAE76irWBqJO+3UX/AGxI5SQsilhRIBIwKyzxyj/TNRQFFtEb23vGv1XU/wAp/L+4wvxL58r/APb/AOmEJen5r/1DDnio82U/8g/2XGT0gf8Ac7MOPoUez/w0iRw14gNQWP8Afbf+Ubn/ALD88OsRs2d05jSV6gBSTQonc9Ol1fpWNyeRsbKvNAk4GOc7s4ryWP8AauOqSBx9AosfpeJMG+nTDDi05yjlZFUs51UrXQoDzWo61hThcuqIGqG4X3UHb+mAWW0wzXxOqDU+aLPE9rQXjQeX2TvHsU/Ly/FZv93lBGD/ABFZW/8AcmPMMPEsujgebPQ5rM8sH+FSqn/0xMcMzGjVWzd6uiyzL5kxCGRQ6yRrGY2FFb1FvOexo9OuLj41QnNwZiBzEmfiUFgSAC2lWDEb1ul/niiwxNym0khFpm9NZ2G3dif0G/pi5Zk87gUTdWy2YMd/wt//AEv6YypG9RPFJX4iw8Hio/cB4o8Xdc3n75Jpl+B5eNJnMs2YaGhImXUxqASVNySiytijSd/rjzhsCJxNUSJZFkNJE0xQLrUOoZ1vdDtXWwO9YcJwM5hkzGYLjLcvnZicKiKWo+SPTs0pPls+YkkkCt4XPmAGF444xbangLs6gBhpDs37wvVR2G+3TGnaY+thezUH3cR8uK607LgV9LeGc4ZMpCzEs+nS7GrZ08rHY0bZSbHXBiH8CZusu60pCSsByDriUEKwEZoeUaqqtjq6DBhOF/WRtfqAU2bisg8T5dHzmVMqIiTFpHmMpuVC96pAP2RobgX8xH4aHYzOYOwn4XJF/uLgVK9BqRWHpq1au93iO8YZZedDfITWhLSKSXY6zbZhQCVk7kC99Ys1QVg4ZlEVin+NkUAqC4ijY2BQTVznoEncrddMF6Pvs7SdXf8AY7z6peXvn3kpDwFklTjTKvyRGbTvewsDfv169+uKX9qPN5gBZg+ugCepJINDuCR+eLn8OkI4q6snLYpKOX+4TR0j6dMVLhuZeJg6qWQty2UHdjV7L1sev1+uFi6lrmN3djF/GRClNIhz+SkzmAFV4zZiImgPcFCHKN3BFdD2/lxqnGmU5oyJvHmYY8wh9dtLf05R/wA2MsmVJF1M2x+Sddip7CT0o+u30PW98CzBfhWWZz95kJTl5D/wnoKf5aMLf5cdsb6GiUs/ajczPH37xUhhGfKK5BINjowJBH5jfCqte43GPcajmteKOFQqNcWmouKYQcEiU6tJJ6+Yk4fMwAs7Ad8e45lG3ruLr0BBP9MUIETCWN30GavtOkcNsrhJ1dlRSGZmUAD+YH6dAcSvG+HOqZdyNo4yj1ZqwN9uwK9cMeBZtY5C0ivso0+UneqPT2OH/FeNLKUUc0RG+ZSkWNq9+x6Y8LbLRb5bbHM2AgM/ldQ41+nFbUccLIzHti/eFFR5hW+VgcE+WVwNQutwehB9iNxhzxLMo8icpWVFHQrQvzXt67jfCWPYWGd9qg25o9kmtx+6yZmCJ9I3V3qPHAotWohmP8TE/rfX88SAGDBhxkbGXNACE+R7+8SUlmsxy0dz+FS1etC6/PpiL+JmXZIeH8PWtaRNLKewYjRq97ZpaH0xN5PK87MwQddTiRx/w4/Mb9iwRfzxQ/HHFxmuKzuGJVWMCqoNlEFHSf4nLj0re9sK2p9G3Irashc7VV/ORRhVG/LAZhXVwvUk+jPW/ZU26jE94YS+DcRT9wxOPr3/AOnEFxTMCimxlchWCbhEU2qL6m+tf0oYnfCDf/KuKMdrWMf1b/UYzZwRZw447cdP+Rt/PzV7JXPf6FV7gvDftE6QmSOIOf2khpV27n17YR4vkhFJLGJFlCEqJI91b+W/0w5yHDY2UPPNyUJIWo2kZqrVSggACwLJG/rj3ifCUWMyQTLPGPK1KyOhN1qR+gNEBgSL9MeirerUWl8I4ieXaI0oOkk8POmJToXykUfvB1PsV6dMGIyDInMpG6I+bCxonMyv3KLSg6WUhrcXerbYqKFVgx5+yFwgaKZb/oFouxUH8RYAsy7wahJMpCipj57DT+t/hPob77L5b4fqxbfNMIj97WWKiTsRA7NpO+2p6FebtWJf4wZbS0gLov3yyojRnmSa1CsVk6ctSa012on5RisZ7h5mWKSbOIFeMNc8rO19CFijViqggqL61h6wEiMt0c4eJqMtDv4paUDarwUl4YBy/GobjWEPsI1cSBVZCFGsE6jtufW8V3M5Tl52SHlhmWeTcMVehYA1dlGxwSSw5eSGTLSvK0ba2LR8sWrArpBYmiLG9H2xLfE7IqM6ZV3jzCLMp9bFH+1/ngE0f/2gH42U5sP0cfBCcNqIjf6hRmQ4PpsqZy7fMykIpP8An3b6kb4snwwzKx52fIytcWdjMZHl8sgBK7r5b0lhsBuF26YpEcrdDJQA1aXd6aq8vXcnpWOGeSGXWoaGSN1kUV5Y2vUu/bcevrgjIi2QhzvfvRLw7TZKuPv3otb4fCyXG5CyKxQ7balNNsSBv8w3Bph1qsPirC7UmuumzX1Fal/NRjzN5xMyuXz0W0ecUB6/2eYQEf1AZPqi9dWPcvmTsjDzAbFRt9VHb3CMleh64y7ZLarCeth7UZxB+E+oGmW5aAjimOw+52uoXKSA9CD9DeOsN34kCill1MCFcvTdNib0hwe+zHDvJtE7qmkjVe6M4oAWSbZlod7xxv8A5C1orLERwIOHGio7o13wuXGDCM04VGa7AJ0k9xexNeo3xxl84rdC13RV1AO/QrpJBXaiOosY3HWyJrmNNaupS43VwrpokRZ3kOcMvknODHcYTRI7liUI8oJACH8R0jURdg10r88Npc5GGUKiGz3Bbbv+0Zh+oxmWjpyOKR0QY4lt2QH18kzFYHPaHVF6VRtRpbY+ii6+tbD86x5IKXUxCr7G7+hFj8l1H6dcdJnwxf5tCACjRAO5J3XQvUDZD02OG8zSSsqptJKQkQIJIY/ieySQot9N0NPQE7Ix9IW23ydXGNhuZxIHHXSg5pk2WGAVdecglcjm/sWSz3ECPvW+4y4rqwNCut3Kd+tiMb4yRstLGoEj8oEKNrZnBJ1DX2I3YqPXF8+KfH0imy+QgNRZNAW/ETKRS7dCyqSxJIFvvdViitxo3caDV01sdb37fhB9hjXMT7msFw1+/niUlaXPc4NA9++K6zWVESNylYUtlj8wQ7Et+4vWlG56npWLDw5eVwLMt052YWMfRdP+jYqmaBGtZVPNC/OrfMxIb7y/mAFChY2NYtnjEfZ8jkMp0bSZ5B7t8t/q36YXkDnGKI4ueDxDBtV8QPFSzghrnH3VNfD+XLRKivkpw5LfZZ2Ksrbi0by0Sqgmn32sbYaeI8vJHEFOXhy8Mh6xPzOYVr8XMckDUDpBG5HesM8hl8xGn2qONuWpKGUoGQEiiLII6Gr98K8Ik5kuViVXQJIXLQqXe7DFgu+40L2oAdDjamf1bHP0BPgERt5AWxeG+DLmY3kk15mn0LL+xtVVBRjoUQ2ob+n0wYs/guCsqrsSzSs0hdqtwx8jEDZSUC+UdPbBjMsrOrgY0jAD04D0HBOONSq/8UeGak1a5I45kMMpSPmFqtolC0WBLMwtfp3BGCvm5CixuSAl0hAGk3bDcaut7Hobx9SeJeGmfLuqftQNURBorIB5SD06+u3rtj5x8XcMMWYLhZhFMWZHmKlnYH7w2v8AEf0I7YvA4RWktODxXLvN5Ylu84ZUQpRVtdEl4i4AMo0a8+Gcumo8ltQT2J6Yn3X7bwcEbzZBqPqYW/0of8hxVeE5J5ZVWKEzt15YDbj30kED1Nj64sXC+Irw7iJ3RsvINMqK4kCo/VSVsMY2se4B9cG6Qie6MPjvew7Q30xbzaSEGMit+BuVZyeWjdShDBxuCu+pe9qfmK+gokfTCq8LmOsKwcHSxCufOPwnzdehHXth/wCLvDv2LNAAsYSeZE6Hdoz00n95f67euO1hIeOSKVGDX5SNOsGrojyhu9UNx9cKvtFQ2WI1a68VHlu+SSnLonU9dVOfDHiy65eGZglI8z5oiRRizA3BAPrQI7Flr8RxaeUWDJKKljbS4H4XHdb7EEMp9CMZ1NoJVJNSEG43OzxN1FN3F1TAn0PY40aDiZzcH2qh9qy4EedjUfOgspKo9hbfQuvVRg8M7ZCQ4Y+CKyTrm3XOF/EbkwzpkXcgtezG/Kw9WFgg/wBPfDjJZwxpIJo3dHRVDr5TsSaF2GuxdEjbfDxWsWNwdwR3GE/siXYUA+o26bjpjNtPQbX/AJRoNL/Ii8JyPpG6kgrwRNllmUIBJHIxGnmMCrUd1NDyN2HvY7Gmk0Oh4+YGTTIFbTRb5WJAq7sqMLZhCq+XzCq0NuOmwHcdNvc+5w2EjsYwzEu0nMDV0RUKgi+tltm9ReMp8Fsil6lzql1KGpJxNKE3641pknI3wuZtgUArluvUknEEikvkSlqIUNIpU2KIJ+hGxsbg72DiFLyjSKYNpC0AQygegLWfckAdMSxy4PUk/Un37Ch3P0usdRwquygD6DD8XQkhdtzvqbq4k3bylj0gxopG1IQZUmtQ2X5Uu6PqT3bD7LcSTJ5abicosKDFlUP42JokfzsAAeyKT+I45ynDzmphAtha1TONtEXoD2Z6Kj0GpuwxnvxQ8Wrnp1ihNZPL+SFV6Ow2LADqNtKj0BPfG7HAyFvVRCgz+6XY5zz1snJVdsw+Yd9ubmJn1mXVVMbL+xvf6fkMOuHxO7xv00LpQKg1NVi/QVZt22voDgfhE0tvII4VNWSNOwFbKPl+pOCXIrHGfvZGTpt5FY9gN9T/AEuq7gYVkka65pvPE01AySb5GuuBvPPjfgpjw5wVc3no4qVlVubPJufKleXUeu9AnYbgAbYR8S8UXO56WQyKkZJVGa60qKX5QSNR3vtd4l+R/wCF8M5Z2zmdFsO8cPp7XdfUn93ELwiUxR+WLLzs9ExSoxZQt6Sm66gbJOiz0xTo9nWyutA7o7Dd9/adzIAG5u9O7PVsEfM/JNZs7mYEfKs8kcbEF4b8rdCDXQg7GxsduuJXwLwyR5XkQTggcuKWNgqrM9BRIT+Agi6B6+tYacV8TrNG6vlYlay4dWltGJtqDOwo72vT6HGkfCzwpodC8aq8aiV2EpcS8wNyToHkDIFO53FbXqsM9IOqxsObzTkL3Z6XZ44UV4W9ra0WqZTKLFGsaDSqAKo9AOnXf9cGFsGOo6MY/wDFLwiupyiwqXDSpI8rII1jCmRFUgpbkltqu2JHlvGwYY8a4SuZiMbGt1YGg1MpDA02x3HTAJ4y9vZNHC8cR74Lo3r5syfEcznBHlYaVGUWkYCK1DzPKVHmobktYHYYdccyUYSKGJokijVm1SDTLJL0a13ZQ1LoUgADTdG8K+MOCTQySTDnam/+rpNCRyMRSjSfMh2Pf8JJ823PhTw/G0mXeVyWYmVYVSwY4ybMzlgIkLLRNGhZNbYes9obNHti7UaHMfSuIvzSjmFpon3hzNpnsv8A+HZk6JUJ+yyt1Vu6N39q9NuoGKrmopcpJJFKoBU+eNxan3/7hhiU4plEmkJgk5uYBZ5ZNQUTys2r7hD5zVmjtqoEAGgZnJ8Th4rGuXzjCPOINMOZPST+GT3/AL9t9jnTR/hHOeG1ide4ZsObhnQ4uAvB7QzXSBKNl2Pr99FXpM+oHLlXYgExS70D00yCx+TUfcYccF8VnIzpmIX1hBTKT5jGTuj11W91kF6Wq9jiPz/C8xkJ9LqY5B9Srr7H8S/Tp7Y5kz8bj71Qf54w4/J00uPzGOCEgCSPtNN9RekBG6J9QD73e961djEEjnyx1ZHMH7o/7mQ9Y2H4Rd6fQ2v7tqYz7wl4l+xM4eNpOHz7TxMeo6aow+l9Q9K8wrewMX6SMR8srJzstNvl8xd6x+457Sj3+av3gRjRhmDhRGkaHjbZzGi6ZbFHphGDJIhJUUT1OF8GDFjSQ4i8JcOcBQG5GOHZiypGuuWQ6Y09T3JPZAN2bsPcgHyabTQALOx0oi/M7dgP7knYCyaAw28SeJV4ShQMrcTnUB3A1LlYz0A/7A1rbzGhQxWR+yEWKLavOCjviJ4oXJQnheVkDZmXzZuewvUbrZPlJFCr8qADqcZzlcg6eZMxAD02cbewOnYewOH32WBrY2zMSWkknUFidyTpJNk79MMZ440NwyNq/wCGWC/mzG2/IfpjO6wydltfD7qz5us7LR5e6JeXMSopf7liPxUz79qZzpv6b4svhXhIRP8AxLiBLRR/skPWWTtpHTSD+pF9Bj3g/hgJGuc4q7iFf2cLfPKfQLtQP6kdSB1jeMcXzHFMwFRNlBEUClQEUfUgaun12Awo1ptLjFEezg54yGbGnMnM4NG9HjiEQ2nAVy96Lwc/iWakmZRI2zFNWnUPwxpfViAQFG5pjif4XxQzJyMrOYH1HRlMzpZVcndEaRSrKTsFYK6n97fEXxfgbwQxkxTHKpIGkR1MUschVVazRGlqBRxqA6bG754hmvtgW0R83NKFy7I4V9Fn9vuQSKAVmOvZiSQBjcAZFHQUDWjkAPsrX13rnK5iTOZoNOMujw2a5HlmkQ7RuI9mdqruaBoHvv3hbgoy2XChVUuxkYIgQBm3IAF7DpuT0/LFM+GfhIooLc5Y0IZkdkIOaW1kI0WdAoVvR22640vGZE4zPM5wNzR/LrzxzupQpoN2RRGDBgwyojBgwYiiqvjTwouYXmCJZWXzPCWZVnCq2kHTYLAkEEqegHpWHZ3LSZcfZjOWybvGZZIkcqjGyUOrfUBvoJ3IUkA4+m8VPxf4LXM+cKZLYNJA0jIktKQp2BpgdJ9Dp39cLOD4n9dEK6t/VwrdtaYVzNwUIDhQrHsplBAkFxRSZtnrJohDB9RoSy9mAatANWQdQpaw1zPBYppJl+0vJMitJPmGVeTY+bzA6zbeUPXmYjbe8cjhkuRmjnQGZIQryaVYCEvqBRy24YWfNXWiQO6E8iGBcvlC7x6efmJCtMdPQFQT5I13oGizE+laUMzJm7TD9tx09lKuaW3FSuR8VusSQcTgefLOLjdgQ6jsY2Nah+d+/bHOd+H4mQy8OmXNRd4yQJE9iDV/0P1xxmY9MKw5cyPJn21qkgGpIVsJdkrrcgnmCvKg6asReYyhykWXkDSxZqTW9AldMYOlLFBgzEPtdUBtvhN1iMbi+yu2CcRSrDxGR3tI31Vtutzr/VNCzQuqTLLG41By5N6TenY+cKD1rt0xJ+E/F7ZEtBKozGRl/aQWD/mjPZxse2qr2YbPct8SZioTNxQ5uMf7xQG/JgKv3rHvP4LOdTwZjLP6xtqX/v8A2wsHzwu/1ITvLCHDwucPAqrI2h1WO8VdNarGs0cvPyT/ACZjuh/cn/dYdNZq+jUd2UeQ6lRFLyvska9W9euyqO7HYfoDWuCZjKZNnfJcSHnFPl8xGeXMOlPS7GttQBI9xth7B4yyrI8eUdeGqwqaZiZJT/BBV6Yh2ex18qg2cMttzSwu2XXascD4UqeVVx1maXVqPEJbxF4rThmpIWSfijDS8g3jyqn8Kg9W9urHdqAC4y580xDkySGSVjzS1EOvUEsd9RJ/v7Yti5Dg0XzZjNTn0RdNn6lR+t47XxjlID/guHpr7STHW35AX/1YD+JdJdHC9xxvAaP3UNOAKu5gIoSAPFRHBPBOazW8cWmPqZZPKoHrZ3P5A4nVzGQ4ZvHWezg6Of2UZ9vUj2s+64h87x3P8ROktJIpIGhBSC7IsLt0BNsexxHcDzEIZlzC3HIunmAW0JPR1F0a7r3F0QcFNltFp/iXUb+hlb/6nXE8BsjiuBzW90cynOezkuclabOSlQADqKMaDHyiNBWx3PUDYknEivC05aZeRojHMTJlc4opTIPKVl1CwDspDbxnSehNsfFORMTwqdRUR6VcsG1oGbSykUCpUggDp0vY46aG4hkopEzEks6yRhLpfIwb5wKZgV1DoNBs9MPgMijoKNaOQAHoqXk7084fxp8vy4JYZjmYWeNI7GmRZD5opUcG11d16jbagwsngXwGZWYOqhnDCcPAf8OVYFRE2oLrYG7BNUp7UevCXgaTMuWmJeR4ysrzRuDlnRwqiFgaZ6Bog0NAN1sdkyHD0hTRGKWyepJJO5JLEkn3OMqR5tZuujH7iPPZrflWgINE0xmxjj6JTK5VI0CRqFReigUBhXBgw0rIwYMGIojBgwYiiMGDBiKKC8SeE480CTQfy9bKPobUBIgIDr16+v5YyDxD4AkhmDRt9nmLyuXJEUAUDUoiYWwNdj/HdAY3zCc0CuKdQw9CAR/XC74O11kZ2XajPiM/sL124ihXy5m887Pqz0cmuWJNLbRvoApSoI0sCo0kV09MP4uOwPxKKaRGOWRolRS1FI0Cquqg2qgCSv4t/XGw8e+GqSxyCFgNcQj0ygvSqSyrG5NxdSLAbsatcZz4i+GbRmRlR4AXTQp88SRkAO0kg3Wms1e23UGwVttcy6dnNt4yyxHngSgmH9J8VXuK5jLz50NlYzFlxTaNIUqqAs24JskAm+u4HbExxvg8X2jiU8qeRF1RRr5RrfQF+WvKGY0B1Ib0OIZfDeajDctEmSR3yqulNrNEkoCQQCAfN7HtufeK8elkhkWWORZZZlLSEEKRArIIwpX8BJJonfrWGo7TDL+W8Hnf9cihFjhiFxxLhcEDvBIZOdGls4K6edpDaAun5QTp1Xdg7Vh/B4MQ56GAyNyJY1lEgoNRXp0I1CTydMRHiHiMOYlkzCuQ8p1tGR8jmtXmuit2VrfcXVYnMl4thjeAM2oRZiN+YAdotKNIlGiTzEBH1Prhg1oq3VUdw3hcEmX54DMYdTZmJnryEfdFNIB0l6Vu4Ndjh54ehXMcrkqI8xDayIljnQtYLjey66qZe60R0OI/gnGo8tqdG1sZAJF0Eq2WF6w1nYPYsGqpdxjhcrMkzz5SHMRrBpmBcU0SNegkmrBo79wDffA3ysZ33AcT71XQ0nAJTwj4ukyDs8SoS66G1XemjsOw3o7g9AOl4hsxmC7F3I1MbJoKL+igAfQDFky/gGYyPHIQJVeMcqMa2dXosYzslqpuj+dAi7/4a+FZR1kVeUUmMkc8h1S6NOkK0daBuSbu6o7HCbukGO/IaXnXBuF154jCvC5EELviuWZ5Pg2YzEcYdxFCI5Hy7y3peiLWOt7LGwPqQDeNZ8K/DQKpDo0ULGNzHJpaUugs1IjWi3Ww3+atN4ufA/C8OVA5YJeiC5J/E2pqHyoC25CgDYegxL4XdG+Y7U5ro0d0X3cThjnWmKO0BvdSOUyiRIqRqFRdgB/+9e998LYMGGVEYMGDEURgwYMRRGDBgxFEYMGDEURgwYMRRGDBgxFFG53w7l5WLvEnMNfeAaXBHSnWmB7dem3TELnfBcMQDxPNGYyWjAYMqF9noSK16rNk3uTVWcGDAnwRS3PaDxHvU+K6CRgqXxbhaZXVoAcZRuTGJFRgVn3ct5RbAjY/W7s4jI8qkepQiVA/2BSUS2iku2by7yDSKOw3awbODBhZ1jgr3R7r9Su7RVx4V4PjcOpklAX/AAVDljVAOzeTqb+YUfSsWSHwTllbUyvIwoXI7N5V3VSLplB3AYHck9TgwYO2zQsvaweAXNoqXyeRjiXTEiRrd6UUKLPXZQBhfBgwdcRgwYMRRGDBgxFEYMGDEURgwYMRR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0" name="Picture 16" descr="http://www.mobilemandate.com/Images/CallOuts/ftc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96751" y="3071810"/>
            <a:ext cx="2143140" cy="1428760"/>
          </a:xfrm>
          <a:prstGeom prst="rect">
            <a:avLst/>
          </a:prstGeom>
          <a:noFill/>
        </p:spPr>
      </p:pic>
      <p:pic>
        <p:nvPicPr>
          <p:cNvPr id="1042" name="Picture 18" descr="Coat of arms or log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57817" y="3167065"/>
            <a:ext cx="1238250" cy="1238250"/>
          </a:xfrm>
          <a:prstGeom prst="rect">
            <a:avLst/>
          </a:prstGeom>
          <a:noFill/>
        </p:spPr>
      </p:pic>
      <p:sp>
        <p:nvSpPr>
          <p:cNvPr id="1044" name="AutoShape 20" descr="data:image/jpg;base64,/9j/4AAQSkZJRgABAQAAAQABAAD/2wCEAAkGBhQSERMUExMWFBIUFiAWFhgYGRgfHBoWHx4gGxwXGx0fJyYgHx0jHx8aJDsiJScrLS0tGh49NTEqNicrOCkBCQoKBQUFDQUFDSkYEhgpKSkpKSkpKSkpKSkpKSkpKSkpKSkpKSkpKSkpKSkpKSkpKSkpKSkpKSkpKSkpKSkpKf/AABEIAHwAeAMBIgACEQEDEQH/xAAbAAABBQEBAAAAAAAAAAAAAAAFAAIEBgcBA//EADYQAAMAAgEEAQIFAgUDBAMAAAECAwQREgAFEyEiBjEUIzJBUQdhFUJScZEkYoFDU3KhFjM0/8QAFAEBAAAAAAAAAAAAAAAAAAAAAP/EABQRAQAAAAAAAAAAAAAAAAAAAAD/2gAMAwEAAhEDEQA/ANx64T13qN3DOSKF6HSj/wCz/AH7noJHLpcus4759aeO4qhq0040CbYAqOSVHED2NFH5Nsb+32672L+oTWypIKLWddE8JVVVDEhSGdR9yP5O9H366DR+mtUD7nQ/v1F7t3JYRpVyAs1LHZ19vsP9ydAf3I6ycNfOuC6eexIYwYMk0CoFpFoWJQLN6KfOQzMzaVfiSobAKA70QdHR/sf4P9+se7h9S5zZTgUoE8oUcPMF4it5jSrJvuJjeiS3+T3vXH7PfC4l0rDj41FZsqgBdh6My7jStAQC+Qqfb7t60IXP88bUaflyWbir0Tldi7XXHabICuz8ACjKFM116QbDa+w9wNcXHtTQakUo/wDAZkDH/YbJ6ns2/t1ifbsq2eZsTTNPjgxVuLANotSbymy4/Bz+9XVwQPTaGnW7VbAdWYPjHSny7fXwfm9XEXZbsqEqZuF+AJUni2g0rH788818fIChKENi0HoMNfKTf96kMd/uCP3+9hVuqB3Gf+JdtFWQ/isZ2YrNWSgZCQyqG+c3aemCn2CU++ujP0Z9T/iZ+OjK2Qiq5ZRxWsnG55CD/Sw2CP8AKwYevXQWjpdMFOn9Aul0ul0C6E/U/a1vjsrMFC/Lk36Rr78v+3Wwf4HRboN9ZUK4GWQvM+CnxOtH4EaO/wBv5/tvoMu7PBBblio+TYGiUcyeztI8Qq1rRkl49liDPlymqgHZJM2iZaWnwaE7SCumM1meviG2ZasCJqvyduRQ7+ykgdeGO8qY5iyVRLkOKYzBLUo6UO2ZzqjUCMDz/dhr/t88z6we9AUkrKoTESzSdCnkqq1S1GUcKBQilJqw3YkniNdBdcbuy9xxMjELqmaJNOiMQGWmtLYKpJ4cirAj7evses+//M64IpkQkrsVM6TpZ6GR8jModyA7V5DJJT0QnBjriR1Ox++UxMxK7sIsW8yIit+VsfCifdGi7gEjYKUVlPyblZfrvDE8mdxj/iTSRCyB1ztLkVAI9lzCuUApBDcFH8dBR8v697t+Aj3CWTNhejyMEihEuIZwR92OlUk8vYGvuPsu1ZesemXakxTHpA3Q7Vg4Nn1oIx+ZqCvDanid+h15z7j3B8W6Ky4l3soxUYQxq1iNIURDpmPpB/BI0GP26KYXdM6MVxqCcO4VEjhY7SRh4sccQKU0fm+josfRT1w2OgCfSP1R3ihrj/iVxp4WM7nnGZ+MAE4bI/kAE79e/wDbr2wv6lX7nHx5EooJuCahjNDzR5hXZuXi5cqHyD1sBdbI25cvuc5Z4oqeVjzjhuYVpNGoaOwlssU9/wCk747I9Dqw/RuKuRbCZsX8PQ8rv9lLxm3JWMv8itk12uv8sR79dB5Z3fcjBwYtLc/xRpkuGDWyBL4FdliOTBPRZgdDWjsDY3sGHa/EjDeyFWaS0qkU1YGjKJJycSP+lnb06EKoK9WL66+rJ/iHjegGHBkW0FYityylySBsmK/lrraqxZ9tpQC/I+oMLByKvjY5tl2U2yHd9LJTr3Sjb4KSQAEB3pQATodAFBy+3Pj0ZTyWfjm2QAysnFR4uYfcqHiX4gaPIKOXj96R9L/WUc5W4fCszp5MULD+G+JIKH9mHo9BbY7nslvxG0oJUsGIKsrgtVH4+yhDa0hJIAAPvY6qH0zkEdwxXJABAUkMpI5cuMm+SbDAbR1QBhsapodBs4PS64nS6DlW0CdE6G9D7/8AjrP7/wBT8XIZsVktPzn8OGpIgLRxxKuraA4seOifZB11oTdYquKSF8y/mvkNLLU/s1KO9Ff9wpmFIJ9cQCp+/QQJFvlPizOtER0cBXLq9eIZfsvNjXQ/SqmGvRbojjCWRQeS9Zi1JJtQvjyGUPSNjy9q58QbYIJR5gkc99Bu4Rbcr+RuGTjeSlNad3SvhlcfvydPGSN7+b69v1bu7/08hLG8k8tFRgeLUdRM8lTjwf8AYEzn+53NQo1rZCqd6vHOYcBE0edhRD428VZFQHm5HPwNt2XfxA8m+K7KHe/d5TLh2xij0ysaw8iTKk+ZRwM02DN6M6q/HidTDH4ggmrGvjm/sGikTHBfkacKTR0H3bdEmwI/zU2PadGO2YNVWVEyVBjURoMcEOjsXZpTVFJWYpxB0jG2yx5aQKE3Jz8kjz1VN7osWflVw01ZmxxSXiCvtX0TyXkGAPTDO3gcpdmKwx6pRyfMwzGK8RQlinHQHrexr7aHQrKyqrJjOWZwlkB5k3Bm9mBpXxqnjZ2D8iOAYcdllU70VwuylqpJYtCnIK8qVZvW1orFlHE8GLOoViBr2BtdBNz+11jmLCbxvnrj+aVqK6U0pKnlRmqjMF36KL6PojfXn9G/UMp9yysnMNp0pCK+SmjMbPyIaRaSyZghDnS75je97F9xzIeeQu/LzmgLPWnkiW/KschOfwTU0XWyoA2NfuzH7h4Rp78Jxkv4OUFD18rsVHg37ogVTz5bWgcBtHXEDH9RM3GfMiFVnS5ka0ifIKNpxGYQchyCboCEYn8sEaYbhYtEjSZLVVQGrVnagNMsBxNy9p8NBTocqIOXshde24f0Vn2tSi4cZq7H258IKNQcxNADREpNSumVW1Vt79a1HI7h+ExVLTmtAOE4yOleh9JKewPudD7DXsn0OgzrvP1LkUw1nd0dXnKluKgMk0qQR92WzWIRfyzofL0ARvx+ne5Sjk+fMqZx4kxm06O1RyVjcoFZppz4lXOubKG+R5MxzC7fF+5z4/l8cKlWM9BPxK0OObieinMAv74n7+99VbEwOOOAQiVy4Sq7oApWlaecUBH2SKrM7Pocm/Yeg3DFyA6K674uAw2CDojY2Doj/YjfS6B/0/dm7bis4YUeQd+TMzMzey5Le9vvl/blr9ul0By9wqksQB/JIA9+h9/79Yp3z6hfKyaqvtjj1kQo4sBUnHXHyE2fzkvxAIbTKxIA6vP9U7v+GlGY5UybCARh+W4ZWDCh+6hV2/IewZ+ug/0P9MxxcYZt3IhNTZGflt9L7zKj7l2XfBPfBW/d2J6B39RQTkrOci5ljoeAA+XPLkFmu/XIrOn8aAJ9a6F9h+r8nGTHxvHSroBOambJbgNhTaT/ABCgDXlWgAPr3o9W3sXb6UrTNtMo1mDykSOfBEKxRgTxDgGr636Nhs/E9Uv61+qZ2/6XFoyNlnefenpoSDGfhprfjCnYI9KB+/5hPQRq5fa82otjumBlo3Ll8BPyD4qzypxQlSx0y+97+/XvkdjyPOWp48kwZWWhetaujpTnFmRFZlHxppgSmwA3yGpVuwpgOk2quNE4QbyqnlXyrk7K8NfNB51A5A/ZN710Gz+zT8mFjYvkOHlO8QcmVwE0k2Dy5FXVn2+2XiGIPx0o6CB3PPl48hTnZDVFglJujKsVROPILQGjaHx+ZQkq3LbFSTvabQoJD8YWxhQAu6rMkcYcw+9Ao42oGhpQ2y3vqPjHxjJx2ggnOyHTjJDeV1ZvmpsTRQF9F297P20R0QNDX5hVrebAIP0cmYYjKjCtOKsA5mCr/ZxxBJ10ELu2BJcqj4vgksys/CrLTIyJWYTopY0dUQBV4FgAgYb4jqTj0Mks0Go/krDGWsmU28FGq48Tt6UuWT5HQ97/AGHUSHcM4tABIBrs+wtZcfErsoDOEZNz0U+AbewWBPSycyjY9ljF3e9Md6FSjFXoihKTZGHOyuhbSgL62Sn2Ie2RDOJK+XOSxFCuMb1IPj8bpI0B+ZpMX+cmIBKABde9G+lezYLTllY01bmvJKuWegDfcc3LMD+xG/RBHWfdg7wqZE8h75dZKfKi5Hkavi8FtFd6UlzSSgJsE8PfyABWXf8AIwGfJGOrYWRco+PF+TQySePIMQEPN/iyoeKuPRJ5bDx7wK49FpJtVxMqsf07LSyit5AorDl8j4wraG238dbEDvFRNIARWsaTnaC6INVp/wDz4bt/7SWb3vW1Mwf33O+vp+Mu1bLOmVwLxUbA4KwTlXXriV+H6Rz5sdqulJds7SM3FpiUExkYjsF47M2i7NxX9mEzxZNfqRoBhoqp6Cx/0/zzXCTlU2eZKNViCaaP/wC3Q9hW+679leJ/fpdBP6WxZBkozHaMg4nW/QZebkei/wAfESPWsdSB76XQHPrbsb5EEM0V6woKrNjxWg4sjyLftyR3AP2B1v11nOdl534VMcQv44eNJC2OklDBhKTWcu62KMZkLNQGKgt62OtoPVW+u+4Kkoz5BTTImxJ36lJ1tVz/AGCof/LKPuR0Djt8bDIJceeRRmJZjMbAdm+5ZkGyf5Y9VL6YWOR/iWVNR5vxT3keI1THUeMhW185U4VUj7b/AGB0evFvqvlhQwXUypHGT8d8/cpLwlwZl/Sz8lLAHkic/sft74ffcWfdLTxQrY4UBxMAIMjg4eUwAAweUlJAOuUV1730HnWqJIxnXWT2y9Vmi+7fgiPfjDbLmc2Rh99mCg9DKqzO5NG5mv4rEejZF3M8cBZWYKCJwdmoS+wGWo4hQvVj+gMjD7l29UZ1pkBmvbW1rK7uXNEP6l0SAGU6+I9/t1Wu+dvr240arPft9QyLkRIVkVmLHHyOCkiJpvZnxK8n463w6CSvbfJXJpCIWGRNPxMpqgpj1BJnVZqS1uBJYuNCiVUpy0ehv0pk+eF7MrNCt7uwUKWXGDYikqGSmyigHQAOlOiCB16MwVEcvOsUTyeePKeq0A5LjuoZ5xx1TWkA+VJBkOyejnbfpzMvgxyGypr8Go08nGlpPkrE8gB7/LVubIx9b/foKR22OPQ44/DZM5+LkTR3KnIYuw51UinAgqeEuLMTvix1s2YEcVFfzV8ZWFixswEwFrMIycskKNgmnFXdkTTKSSH09hPRL0EE7jU0Iai5rB5r6HiAsi8dgFSR7YEg+vQGxw85T/h0IHk9A/ClpMuPPR8jsMfQl5CzaX/L78Y5ewEzNzFlNL3saeOsUntUFKxlZKZNuEdqVQqicvY/6ffI8h0U77m3jiRwYzSzLjTpNppaho02VuYCLxVCwX5M3suT9tbsNExO0Yr1yGVncBGIQA1IGkx4zHpZgfFZj0B7J9sTQK5D4TYMS1BlphkOJa/IQpVyHL+idcAFY/EwVtkaBCwdrmvdsy1XVhjGI0nkQq6sqBVoq70wIqT/AMA/Ft+H072LPJpWVFDo3iLFhyBEo+VTyWi0Q0DN9lKuHIJ5sDX8HuJljnKwWV6RlyppGUZOOpK2RwDsLJWxwrHRHz0SeXR36K+o38uKccucfNcBloAx5ohWu29FarwQlhtaAk6Vt7C8/SH022MtHowa1iC/EkhQNnjyIBY8moxbS7LnSqNALqxKOl0CPWZ96x7Wz8zQ5XxlFIKQNGPhZocQf1H8UNsP3KS3+kdaYeqr9YdquGnmYaB8qKPPgTx8snH6OX8q4VwD69MPXLoMh/ph3D/pMlBQLkZeQq5FqMhEscDkauH3y5s1E9gqWYBiOQ5e/a8L8K7Uw0WsqMLtEFleazq8o5ONVvj8wXIm5JKsRp1JI59Td8y1L+PDzI1Dc5MkuCJuhfx1mqlK/dzz375f/LfcH6gbLBXIhkY9HsL2bxVdKuqhJgEpQzSZ+YmUdTojajoJKr21Ktk4flx80a5wZjF5v+tykmKqwKK4KimgG0uiV1Fv/UpHNHx8n8PlbIqKTZsXMUHQoU0TKjKF2Sq7+xPVmxUllWnJlnSTZzluSypKeIktSnMNvxc/h6UKQwcetDprfSeH/iN8cY+NKIROFSkyVZlYtoV5K5BVf2+PL3+3QV36S7XG4WrVTDfKmQUxZ7UfnqoZh5GeTLQSYMqoi6T2fY6vH032/MfBSp7nUsUoTOsoUBCMynfIByPQ3tv3/bY6Bx7vKHa7xk4pnipM5JJCSZWUo6ziihZsqIdnQ/v76GY4yBbGqhyKpONlDJijwsrvyI58wE8m3BLEGRABHo6DnccjLjhIIZkcQVj5ysoSgGPiWrKKNTyMyqyjc1J9gfbegv07/ULwyQOyhCdjExl8flfY0+VkOS3H77AZiR+rS+ujOB3KgmA1pSeC1jJqKFXLj4uMqyRxxcgygV2SCXY/t7l/4SrQ5DEx3uFJcfhYFRIY3NaBlUcqG/Ea392ZdeugZXvTQuvc+5Nj3Ysi40ko24oSS7ziV+Z1rTlhv7+wQeoM898k5FM2Zx51q9E51CFuc1hp4kNyCIOYY6CDyHT/AGNhr29YY2U3HFx8pLT8Bi8YeeSifJRQcaLOh57BYlTsciFGw/dMmav5pLl5TcnCpFavuetR8lyGnQorXTZFvhXh/l2A9s2YwxTyQ8YiRGDSdTQfBeOIgK6vG60J2UBDGhYEqpJX6J7b+Dl2qTMDeeS4yJgj8o3m2gw/1KfGP7c/231Xfp7t+devO3ZiyqSYppIykuwQiBgAnsFmcAuxVRsDe7/9F/068NjmZSzOWzFlWZoVnyAB2zkl30AOR+39/v0F+U9LpDpdB3qJ3PusseZpZxOYIHI/yToD/cn11L6rX1/iUpip40ajJkwoQg23FKq7ED+wB6AmfqPH/DnJ8y/h13ypv0NHiQf4Ib1o+weo2X9Y4khMvdQKqrTOmIYN7XiQNEkfYffqn07LlUc8YHhk9x/GEUbhxlFECLQgOUZ6KrABW2oPLienYfZMlMTDxzFv+k7imuJ2PwwLMrhiFLKqsFLFVJIProLRlUwMis5UXHrWs/IiUmrM0/fy0w3rYP8Ax1E7l2/tWKUWsMZDTkUUxU8guixACn7bGz/t1Xu69nzGyLZq4+2TLm8xzPlMYhp6WXEoxZaWIY1H6l2AV9n/AKl7Pa2fgtIuiJLIV6BVbjzEuIIb18uJ/wCOgmJ9S9vhxRbRmCquOAAUI/pGJUcQp/knXULufbO1HKC2ljHJoRsMi7Zn2F5+uJZ9EDl7bXrfVY7v9DXT8VHHV2x1woRVTw3kLNnLyDn9DEH9QHosPR6ld57Leke5Yywpy7jVKyoR8EVkmpFT90KeMkjRPtePI70Fsp9UYTuYNRCwHyRkb0o37IK6C+j7+3rodDH7PWb2EMMymoo9Gx0ChTsh+TIAR6PsdN7p2yrZ+Y4mxm/bfEjDWjXnQ8B/f2P+eg2N2e7dshMJlNbHOLR5WCgfksrPOJ0ATpSBttfp9joDEO6dmhydFxIlTpyIqpUnWuekBXexonW/et6PR+f1LjFWPmQCc/K/La8Z7I5sG0QNqw9/x0A+r61zO35aSxrh/wAsJzVVNDzVjxUnlpQP8wA/jfvod9T/AE9euXlUSRdOOHRfY/M8FXpSa7Oi/H7BtDZHsdBcE+qcUy8vnQS8gkWJ0BQkAI2/0k7H319x+x6mYncZ1NBNwxk/joAf0uACVP8AfRH/AD1nHfPpquY+XU47+HJycJfG44uZRY+V2UHaqQx17DaB9D1uxf077RfHXMXI2zNlEq5/9SYnNFofQ2SF9nXtgx6C3dLpdLoF1wjrvS6BpTrvHrvS6CmfXH1fTEZEx5irrN8m66JIxp6Da9/FmJIDHY+Dej05u/5GTlXlhUgiY8pV5URnFvMGdACrLwXSj5fInlvXr2Tz/o/FtZrXit3KqoFQHVAhJHAH9OyxJ/nQ6iQ+gIoqiVciRElgzTqQzzXfAOdb2oJAYaIB9HoI/bu45rdwpj0vHhJEs3GDAstC48YY1OuPEfLXvf2HTPqP6syYZqRnjq03x70QkktWkphwqgfYbYL+5JJ0Br3YMTsE53e68vJSaSbbEjhPfH7+9+z7376b3L6eles6uXDyWk0KsV0tlVX9j3vSjRBBHQZ9D+peQ0GPkgCroHt4alZ84Nbg0+XoiiifIt+/2395/aPr/Itl4yFZidjNWUI2hzxhcsLFuPMN68WuWtHfvqxH6GiUK+XI5v7pUVIpRePATow/UgUkAEetkjTEkul9D487JZOaibq6zDfliiz8Kvo+9iel++vX26CwhB13gOujrvQNCddC9d6XQLpdLpd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6" name="Picture 22" descr="http://www.odg.org.uk/images/jpg/data_protection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10431" y="3043240"/>
            <a:ext cx="1428750" cy="1485900"/>
          </a:xfrm>
          <a:prstGeom prst="rect">
            <a:avLst/>
          </a:prstGeom>
          <a:noFill/>
        </p:spPr>
      </p:pic>
      <p:pic>
        <p:nvPicPr>
          <p:cNvPr id="1048" name="Picture 24" descr="http://www.compliancesa.com/images/logo_bis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331640" y="4976826"/>
            <a:ext cx="771525" cy="762000"/>
          </a:xfrm>
          <a:prstGeom prst="rect">
            <a:avLst/>
          </a:prstGeom>
          <a:noFill/>
        </p:spPr>
      </p:pic>
      <p:pic>
        <p:nvPicPr>
          <p:cNvPr id="1050" name="Picture 26" descr="http://t3.gstatic.com/images?q=tbn:ANd9GcQsVfAinh5yDPG_OCYTWtpbtmD8tZQmAL23bLHRUB-MHeLZkvLYkQ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189028" y="4872051"/>
            <a:ext cx="2438400" cy="971551"/>
          </a:xfrm>
          <a:prstGeom prst="rect">
            <a:avLst/>
          </a:prstGeom>
          <a:noFill/>
        </p:spPr>
      </p:pic>
      <p:sp>
        <p:nvSpPr>
          <p:cNvPr id="1052" name="AutoShape 28" descr="data:image/jpg;base64,/9j/4AAQSkZJRgABAQAAAQABAAD/2wCEAAkGBhQQEBIUEhQVFRITGBcZFxgYFhgaGBwcFxYYFxcYGhgXHCgfGBolGhUVHzAgIycpLCwtGR4xNTAqNycrLCkBCQoKDgwOGg8PGiwkHyQwLCwsLCwuLCwsLSwtLCksKi0sKSwsLCwvLy0sLiksLCksLCwvLCwsLCwsLCkpLCkqLf/AABEIAOEA4QMBIgACEQEDEQH/xAAcAAEAAgIDAQAAAAAAAAAAAAAABgcEBQIDCAH/xABNEAABAwICBwQGBQgGCQUAAAABAAIDBBEhMQUGBxJBUWETInGBFDJCUpGhYnKCscEjNDVDc5KisyRTg6OywhUXJTNE0dLh8RZjk8Pi/8QAGgEBAAIDAQAAAAAAAAAAAAAAAAMEAQIFBv/EADIRAAIBAgQDBgUEAwEAAAAAAAABAgMRBBIhMRNBUSJhcYGR8AUyocHRIzOx4RRCglL/2gAMAwEAAhEDEQA/ALxREQBERAEREAREQBEXF7wASSABmTkgOSKNaT2h0UFwZhI4cIxv/Md35qNVu2VuPY07jyMjwP4Wg/etHOK5liGGqz2j9iykVOVG1ysd6rYWfZcT83fgsJ+0+v8A61o8I2fiCteLEsL4fVfQvBFR7dpteP1rT4xR/g1ZdPtbrG+sIX+LHD/C4JxYh/D6q6Fyoqyots2XbU3nG/8AyuH4qSaN2lUU1gZDE48JW7v8WLfmtlOL5kE8LVhvH7kpRcIZ2vaHNcHNORBBB8CFzW5WCIiAIiIAiIgCIiAIiIAiIgCIiAIiIAuisrmQsL5XtYxubnEAfEqOa3a/w0N2NtLUe4Dg3kXnh4ZnpmqufNWaYqLd6V+YaO7Gwc+TR1zPVRyqJaLcu0cJKazS0iTLWDa61t20jN4/1kgIb9lmZ87eCgGlNPVFY4dtK59zg0mzBfk0WaPGy37dmzidxtXSOm/qxJjflle/kovpLRslPI6KZpY9uYPXIgjAg8woJOT3OrQhQjpT3+pJTqE2CxrqqGnwvuNPaSkfVH3i6i1U1oe8McXMDjuuIsS253SRwJFsFYek6WmraOjraqZ8e6zsZNxm8572k4Xsd0915xHtKEackpjIPRGyNjDQD2hBc51zd2BNsLYdFiSS2M0KkpPtXv4aI1yl+ziIOkrAQD/RZCLi+N24/NRBTLZfjU1A500v+KNYhub4j9pkMaLgWzKszXbVmJ9PaAD0ihZH2rQLF0ZYO9h6xFib8t7ooNqvSdtWUrODpI7+AIc75AqQV2tTqfTU84xZ2hje33mNtG4ePcuOoCzG1tTStmc1l3Sb8dtP5NDqxokVdXDC64a9x3iM7BpcbX6NWJpKBsc8rGEljHva0m1yGuIBNha9grF0Pq82j0jLUR40oppJ4XDKxA7t+gJ8iFXNDSPnlZG3GSVwaPFxzPTijjZG1Ornk2npZfczKCpqqRrZojLFG+9ni4jdY2IPsuxBwKm2gNrxFm1kdx/WRjHxczj9k+S7NbNM1OjXQxQRf0OKJrDvxh0ch43IyOXEY3zUB05pGOeXfigbAC0XYwkt3sbuHK9xgAMlm7hsyFRjiFecdHzRf+jdKxVLA+GRsjDxBy6EZg9DistecdF6WlpZBJC9zHdMiOTgcHDoVbOqG0mOrLYp7RTnAe48/RJ9V30T5E5KaNRPc5+IwUqfajqvqTVERSlAIiIAiIgCIiAIiIAiIgCrnXvaP2ZdT0ju/k+UZN5tZzdzPDhjk2ka99nvUtO7v5SvB9W/sNPvczwyzyqtQVKnJHWweDv+pU8kfXOJJJJJOJJxJJzJPEqayzmk0JCYbtfWSP7V4wO60uAZfhg0fxcyoSpbq1puCSldQ1pLIi7filGPZu69Lkn7Tgc7iGJ0K6dk7XSd2vfqRIG2WFslNdbJTUaLoKmTGfefEXcXNaXWJ5+oD4uPNdY1LpYzvzaRgMIx/J2dI4cg0E2PkVg6w6XNfJDBSxOEEI3IYwCXHK7iBfE2HhxOJWbWTuaOSqSi48tW9uWx36B0lG7RtbTTPaw92WHeObxm0dTuNH2ioqp7ofZPK4b9VI2BgxLRZz7dT6rfmtgZdC0OAaKmQdO1+ZtF8FnK2tdDRV4Rk8l5X6fkrSKIvNmguPJoJPwC3mhaSvp3mSngnDnNLSewce66xI7zbcApVNteawbtPSBreG88D+FjbfNYMm1+rOUcA+y8/wCdLRXMy51pK2RW72aCg0VXUsjJY6edr2eqewcbXBBwLSMiVq6xrw9zpWua5xJO80txJucCOZUyZtfqxnHAfsvH/wBizoNsJItNStcDnuv/AMr2kfNLR6jPXTu4J+DNBo3Xh0WjpqNzS7fa5sbr+qH+s0jiPWtbmu3UB8cDqirkLb00ZMbCRvOe/uiwzt7N/pqQDSeha7CSP0d547vZ/wAUZLP3liaU2Tkt7SimbKw4hriLn6sje67zA8Vmz3WpG6lOzjJOObe/5I1o/XergLrSlzXlxcyQb7CXEk4OyxJysueqOrbat0kkz+zpoG70r+PEho6mxPl1C1Ffo2SneWTMdG8cHC3mOBHUYKV6qMNRovSFNHjPdkoaM3NaW3A5+pb7Q5rWOrsyeraMM0NL21+58k1o0c07jdGtdFlvOfaUjnkSD9r4LB1l1diZCyro3F9LId0h3rxv9x3T/tibgmN2UzoIjDoKqdLgKiWPsQeJaW3cOlmO/dRPNuYlHhNOLerS3ve/u5sdRdpJZuwVbrsyZKTi3kHni36XDjhiLUBuvMysTZxr32ZbS1DvyZwieT6p4MJ908Dwyyykp1OTKmLwf+9PzRayIisHHCIiAIiIAiIgCiuv+t3oMG7GR6RLcM+iOMhHThzPgVI66sbDG+SQ2Yxpc49ALlUPpCpn0rWPcxjnyPvusFu6xuQucAAMzxJPNR1JWVkXcJQVSWaWyOep+gm19UYpZHM3mPcCMXFwtz8S487HnddeseqU1C7vjeid6krcWOvl9U9D5XzW+1Y1Jr6ergm7DdDHguvJH6p7r8A73SV26U1gk0bXVNO5omo3uLuxfi3dk753L+rYki2WGXFQZVbU6bqydS1Npq239kCRb7Wekox2ctHIS2W94XA70drZnljYA36EjLc6jajCdvpNV3aVlyATbftmSeEYtnx8M9VFt2J5Voxhnf8AZgao6hS1xDzeOn4vIxdzDBx8ch1yUprdbaLRTDDQxtklyc+9xce+/N5+i3AcxktJrntBM94KW8dM0btx3S8DC1vZZ9Hjx5KErbMo6R9SBUpVu1V0X/n8mz01rLUVhvPI5w4MGDB4MGHmbnqtYiKNu5cjFRVkgiLYaN1eqKkXhhkePeDe7+8bD5oG0ldmvRbTSGq9VTt3paeRrRm7du0eLm3A81q0tYKSlqmFnaK03PSu3oJHMPEA90/WacHeYWCiBpNWZZmjdfqavYINJRMaTlJ7F+d/WiPUG3ULW6d1Ln0a8VVE9z4m94OFi9gPvAYPZbja1sxxUFUr1N19koSI5LyUxzbxZfiy/wDhyPRSKV/m9SnKhKnrS25xez8Du/8AXsUh359H00s3F/q3PNzS03+K0+nNYZ9Iys3hl3Y4owd0X4NbmSbDHopTrnqVHJF6bQWdE4bz2NytxewcLY3bwx5ELQ6v60R0UDzFCDWOJAldYtawj2W8HZ4ceJPqo77Ninkcc9OOu1unrt5G3ptX4dFRsqK5vaVDrmGnHqgixu92RtccwPpHLVa46NjLYKyAbsNWHEs9yRps9o6E3+B4WW+odMAaI7WvYapslSQwPcQ71cXNdmLOa/AWzIUY1n1n9L7JjI2w08IIjjbja9rkmwucPvzvdZlaxilxHO76tN8rdEvfiWHsz1w9Jj9HmdeaId0nN7Bh5ubgDzFjzU6Xm7R2kH08rJYzZ8ZBH4g9CLg9CV6C0HpdlXTxzMyeL24gjBzT1BBClpTurMoY7D8OWeOz/kz0RFKc8IiIAiLi94AJJsBiT4ICuNrusG62OlYcX2fJ9UHuN83An7I5qudGaVlppBJC8seOI4jkRk4YZFZmk6mTSNc9zGlz532Y36OTB0s0C58St7JqhQ057OrrrT+02Jhc1p5E7p+dvBVHeTuj0NNQo01Tlu91a5l/6Rp9MANkd6LXWsHXPYyHgCCcD8+RdkohprQU1HIY52FruBza4c2uyI+Y42Wx1j1QNNG2aKRs9LJg2RvA8nC5txF+YtgcFhP0nU1ggp3PdJuutG053dZouczbK5yF1iXfub0lbWD7PR8vfRm01C1RNdPd4Po8Vi/6R4Rg9czyHiFnbQdcu3d6NTkCmiwO7gHluVrew22AyNr8lu9ba1uitHx0UB/KytO+4Z2P+8f0Lj3RyAPIKrlmXZWVeZHSXGnxZbL5fyERFGXQiIgJxs31MbVudPOLwRmwbwe7M3+iARhxJtwIVwRxhoAAAAwAAsAOQHBR3Z3EG6MprcWuJ8S9xKkiuQikjzmKqyqVHfZaHwhVdtL1IZE01VO0NbcdqwZC5sHtHDEgEdQeatJa7WOEPo6lrsjFJf8AcKzON0aYerKnNNHnZECKkemCIiAlOouuTqGXdeSaaQ98Z7py7Ro+8cR1AWZtF1RFO8VMABp5jfu5Nc7EWt7Dsxyy5KFKydnWmG1cEmj6jFpaezvnu8Wg82mzh/8AlSReZZWU60XSlxo+a6rr5ET09p5s9PRQRtLWwRkOB4yE2cet7X+2QsnRGz+pnb2kgbTwjEyTHdw5hpx+Nh1XRDUy6IrZQGsdJHvMBe24xsWyN4g2sc+JC6JdMSV1RH6ZO7sy4bxN91jeJaxosDbDLldY05m9pJfp6Le+7110RvtZtWKOloI5IpHyyyvG4/Jrg2++Q3Lctxxx3cbFZeyTWDs5n0zj3ZbuZ0e0d4ebRf7HVduterkmkJGvo5aeWCJjWRxslG81oGOBwuT1GAHJQqSnnoKhhex0c0Za9od0OBuMCCQRh1Wz7MrpEMEq1JwlK7fXddD0Six9H1rZ4o5WerI1rh4OF/xWQrRwmraBERDAUa2h6T7DR8xBs6QCNv28D/DvHyUlVa7Za3u00QOZe8j6oDW/4nLSbtFljDQz1Yoj+zgbr6yVovLDTSOj+tzHwA81EHOJJJNycSTmScST1Wz1b0++hqGzMF7XDmnJzTm3pkCDzAUin0fompPaMqZKXexdE6Mm3MNsCAPAkfcq26O43w6jk07O22p06oyF2jtKsf8A7kRNcL5CTvbtupLW/ALN2T6HDppal/qQCzSct5wNz5Mv+8tZrBrDA2nFHQhwg3t6WR/ryuGWHBuAOQyGAAxkcp9B1eaBhJVW/vsT/dCy3ja/gV6ubK1tndvIgusumjWVUsxycbMHJgwYPhj4krWIihbudCMVFJIIiIZCIiAtfZNrG10JpXmz4y50d/aa43cB1DiT4HoVYa80QzuY5rmOLXNNwQbEEZEEZFTvRW16eNobPGya3tA7jj42BaT4AKeFRJWZycVgpSk50+fItxQ7abrG2npHQg/lqgFoHEMOD3Hpa7R1PQqM6R2xSuaRDAyMn2nOLyPAWaPjdQOurpJ5HSSvL3uzcTj/ANh0GAWZ1VayNcPgZKSlU5cjoREVc7AREQBZOjdIOp5o5Y/XjcHDyzB6EXB6FYyIGrqzLH2n0LZ4Kaui9V7Wtd9Vw3oyeoO83zCjWr+qbaiIzzVEUFO1xaSTd5IANg3DGxHG+ORUr1LPpuh6qlOLo94M+1+Uj/vA74KC6B0bFUPc2aobT927HPF2k3HdJuN3Dj0UstWn1KFJuMJU72yvx05EjGtFFQ/mFP2so/4ifE+LW4EeW75qMaY05NVyb87y9wFhgAAOQAwAW8qdmtUG78PZVDDk6KQG/k63yJUertFzQG00UkZ+mwt+BIsfJayzcyakqV7xd39S29k+k+1oTGTjA8t+y7vt+ZcPJTVVJsdrd2pni4SRh3nG633SH4K21Ypu8Ti4yGWs/UIiKQqhU5tcqN6uY33IW/Fznk/KyuNUftQf/tKbo2P+WD+Kiq/KdD4er1fIw9X9TpqxjpAWRQNzlkNm9QOfyHVZ9Xs6k7Nz6aeGqDPWbE7v+QBIPhe/IFc9oExj9EpG4RQwRu3RkXuvdx5nD5nmo9oLSb6aoiljJDmube3EEjeaeYIwUGi0OmnVnHPF+Ct9zDiiLnBozcQ0eJNh96sXa9MGNo4G+q0Pdb6oaxvy3lqtO6PazTwY0Wa6ogdbq8xvd8yT5rv2vyXrYhyhb85JP+QWbWizRy4lWm+5v1IKiIoy6EREARF9CAmbNk1aQDeEX4GR1x0wZZff9Udbzg/fd/0La66a1z0Ok7xOuwxR70bsWOxfw4HqMfHJS7VfXiCvADTuTWxjccepafbHhjzAU6jBuxyZ18TGCnpZlef6o63nB++7/oQ7JK3nB/8AI7/oVyot+FEr/wCfV7jzRPCWOc1ws5pLSOrTY/MLgs3TX5zUftZf5jlhKqd1O6uEREMhERATvZBWbtXLHwkiv5scLfJzlFNYKTsauojGTJZAPDeNvlZbnZk+2k4eokH924/gmuZZHpiYyN34xJG57Mt4FkbnNv1xUm8CouziJd6v9jcaqaOlqtFOZHJ2LoqnfEhc5oDdwb53m52u7C/jZctNa+tgp3UtPI+qcQWvnlN24ixDB7XQnD6yjOsGt81WAzCKnbgyGPBgAyvb1j8uQC0SOdtEYjh8zzVOt7f2SbZtPuaTp/pb7fjG4j5gK9F5/wBS320hSH/3Wj44fivQClo7FD4iv1E+4IiKY5oVHbTmf7Sm6tj/AJbR+CvFU1tap92vDvfiYfg57fwCiq/KdD4e7VfI512uVBUuD56F7nhobvCYjBuWAIC6WaY0RcH0OoaQQcJScjfjIo7pLQj4I6eRxaW1DN9m6SbAWuHXAscRldd2n9BejNpnNfvtqIWyA7trE5tzN7Xbj1UF2dNUqeiTfq+Rs59NtqtMxVDA4MfPT2DrXFuzab2JGYPFbDa+y1dGecDflJItZrXQx00tJLA3djkhimAuT3gbuxJJ91SHbDACaSYYhzXtv+69vyLltyZEmuJTa2s16FcIiKIvhERAF9C+L6EBMNq36Q/sY/veogyQtILSQQbgg2IIyIIyKl+1b9If2Mf3vUOW0/mZBhv2o+BauzrXuaplFNP3zuktkyd3bYOGRzz+N81YqpTZX+kmfs5PuCutWaTbjqcbHQjCraKtoectNfnNR+1l/mOWEs3TX5zUftZf5jlhKq9zvx2QREWDIREQEo2ZtvpODoJD/dOH4rnrjRuqdMzRMtvPexoubC4iZmeGRWbsipN6tkfwjiPxe5oHyDlGdZqrtaypeMQ6WS3gHED5AKT/AE8yotcQ7co2+pu5NltcMmRu+rI3/NZZ2qmolXDXQOngtE1xLjvRuHqOtcBx42UIjnc31XOHgSPuUs2f6ce2tb2tQ8RNZISHyu3Cd2wFnOsTcpHLcVVVUJap6Pk/yYGrx39LQkZGpJw+u5yvlUVs6h7TSdP0L3Hyjd+JCvVS0tjnfEfnS7giIpjnBVltmovzWUfTYfk5v3PVmqLbStG9to6UgXdERIPs+t/AXLSavFlnCzyVYv3qQaijpqvRtMyoqmU7qZ8oxs55a472Db34txscllV+l9FdjTwvM9SKYODC0Fl94g2JO7hgALKCUdFJM7ciY577E2aCTYZnDgs/VzQJrXyRteGvbG57GkX3y32BjgTfNV1J9DsyoxV25Oy18L/UzNatZYqtlPHDAYY6cOa2794lrt3DLhu8zmpXpMem6vxSDF9Nu35/krxu/gO8o3qRTsqRVUj2t7SeO8LyBvB8feDQcwDmR9ErdbKtJDeqKKUd2UFwaeYG5K3xLbfulZjq9eZFWShHsr5Gn4p7/crxFnab0U6lqJYXZxuIB5jNrvNpB81gqIvppq6CIiGQvoXxfQgJhtW/SH9jH971DlMdq36Q/sY/veoctp/MyDDftR8CX7K/0kz9nJ9wV1qlNlf6SZ+zk+4K61YpfKcn4h+75fk85aa/Oaj9rL/McsJZumvzmo/ay/zHLCVZ7ncjsgiIsGQiLupKV0sjI2C73uDWjq42CDYsfZ+PQ9GVdW7Au3t3qIwWt+MjnBQnV5tI5zxWulaCBuOjANjc7xdn04HipptHqW0lFTUEZ4NL/qsyJ+tJd32SozojZ7V1MYkDWRxuxa6V27e+RAAJt1IF1LK90lyKFKUXGVSTtmengtjNGo1PP+Z18LycmS9x/wDz/hWp01qXVUbS+aP8mCBvtc1zcTYZG4x5hcNP6o1FFYzM7hNg9p3mE8r8D4gLWmvkMfZmR5juDubx3bjI7t7LV25onhmdnGd175r8E12P0W9VyyWwjit5vcLfJjlbyguyPRnZ0b5SMZnm31Wd0fxb6nSsU1aJxcZPNWfdoERFIVAuE8Ie1zXC7XAgjmCLEfBc0QFBU0jtF6RF7/0eQh30mHA/Fhv5hS//ANLRUNd6Y+rihg3+0iaLue5rhctDfd7zm4b2C47XtAWdHVMGBtHJ4+w74Xb5NVbOcTmSTljyGQ8FUfZdj0EFx4Kadrqz9+9yc1Wu1JTSPfQUjTK5zndtLfAuJJ3GXu0Y5Xb4KNCtnjmjrbWL5HPa4CzXOabvFhkDvWI6nquik0HPM3fjhkey9t5rHFt/ED48lItoMwhNPQx/7ukYN7rI8XcT5G/2ysXbV2bqMISUI6t7310XtG81+0a2vpItIU4uWt/KDjuXxv1Y64PS/JVmprqBrOaKZ1PUgthlIuHi244gWJBya4WBv0PNYuvuppoZd+MXppD3T7hOPZn8DxHgsyWZZl5mtGXClwpf8vu6EUREUZcC+hfEQE32sUTxVtl3T2TomND7d0kF1xfniMFCFJ9Xde5aZvYzNFRSnAxvxsOTSeH0TceGa2dXqXBWsM2i5ASMXU7zZzegJOHgbg8HKRrNqipCbopQqbdeXn0MTZX+kmfs5PuCutUxs0pnRaUDJGuY9rJAWuBBGAzBUcm05Ubzvy81rn9bJz+stozyxK9fDuvV0eyX3OGmvzmo/ay/zHLCRFCdJKysEREMhWHsx0E2MSV8/djiDuzJ6A9pJ5C7R1LuSjep2qj6+cNxELLGR/Ie6PpHhyz8ZBtE1laQ2gpRaKLda/dyJbg2MWzANr83W5YyRVu0ynXk5vgx579y/swNEy/6W0w10o7jnF26fcjaSxh+Avzu7mtLrPp+StqHveTuXIYz2WtBwAGV7ZniVw1d0waKqimsT2bjvN4kEFrhjxsT5gKT6Q1DFY90+jpYpIpDvFjnbrmFxuW2tlfgbEdc01ktDLy0ppy0VrLu6/Y4bOq907pKGUl9PNG+zTjuEWN23y/5gFQyCnc97WNF3ucGtHMk2HzKm7YY9Cwykyskr5mGNrWG4ia7NxPPI42yFha5XHZRoDtqkzuH5On9Xq9wsPg258S1LXtE14igp1Vtp5v3YtXRGjhTQRQtyjY1vjYYnzNz5rMRFbOA3d3YREQwEREBiaV0ayphkhkF2SNIPMciOoNiOoXnvTGi30s0kMg77CR0PuuHQix816PUK2k6oelRdtE288QyGb2ZlvVwxI8xxCiqRurl/BYjhyyy2f8AJqtKVFa6ShGjbimdCws3QOzuMHiUnDDuix62xXHWXTVFR1L5mxtnr3Bu8N7ehie1oaTe3rYDDPD2bqDUetNRDTOp45C2JxubetiMQHZtacyB+JvgUgZ2jO13hHvDf3QC7dv3t0HC9lE59Doxw1n2tl03fiduldKyVUrpZnbz3ZmwAsMgAMgFN9Stc45IvQq6zonDdY92VuDHnhbDddww5ArVVmz6V08YpD21NPjHL7LW8RIRkR8+V7gYWt1NSQujhprvfECJpb917r5AZYG4ww4Y2usK8dTaXCqpQX05fgydctRZKFxey76YnB/Ft8mvtl9bI9DgosprqjtFdTtEFUDLTkbuOLmjK1j67LeycuHJbTTGzqGrZ6Ro2Rha79Xfu34hpOLD9F3yRxUtYmI1pUnlreT5Px6FbIsnSGjZad+5NG6N/Jwt5jgR1FwsZRlxNPVBd9HWvheHxPcx7cnNNj/46ZLoRA1fRllaB2nxEtdWxDt42kNmYwEkHNpGbSemHgq2e65J5r4i2cm9yKnRjTbceYRF20tI+V4ZGxz3nJrQSfgFqS7HUt/qpqfLXv7vdhae/IRgOjfed04cesk0FsyEbe20i9scbcTHvAfvvvYeDceoXVrPtGG56Po8dlC0bu+BukjlGPYHXPwzUijbWRTlXc3lo69/JfkztadaYtHQeg0GDxcSPBuWk+t3uMp4n2fGwFdUdY+GRkkZ3XsIc04GxHQ5rN1bqKdlQ01cZkhNwQCcCcnEDFwGOHnjaxmusUFDSBj/APR4lp5ACyaOd+6bjI+6c/H4gNZamFlovJZtvnpr6v6GvnpItMsMkIbFpBovJFezZbZvZfJ3/g8HKEyROY4tcC1zSQQRYgjMEZhS+n1m0ax7XsoJWPabtc2ofcEcR3lia66zwV7mPjgdHKMHvJHeFu6CG525nHh4JWavfU2pOcZZcry99tPrsR2lpXSvaxg3nvIa0DiSbBegNWdBNoqaOFuJAu93vOOLj8cB0AUO2W6objRVzDvOH5EHg05v8XDAdPFWMpaUbK7OfjsRnlkjsv5CIimOaEREAREQBERAVVtJ1F3C6qp29w4ysHsnjIB7p48s8r202r+kYKqBtFV7sdifR5wACxzjfdfzaTxPnwIu0i6qrXvZwY96ekbePN8QGLebmDi36PDhhlBOFtUdXD4hTSp1HZ8mYmnNPM0fTmgonlzrnt5r5uODms93KxIyyxNyoMiKBu51KdNQXfzfULN0VpmalfvwSOY7jbI9HNODh4hYSLBu0mrMseh2nwzs7LSFO1zfea0Ob4ljsQerSfBdx1L0ZW40lT2bj7Advf3clnj4qskUmfrqVXhVHWm3H+PQndZsgqW37OSF467zD8LEfNa1+zKvH6lp8JI/xcFpqTWCphwjnmaOQkdb4XstlHtBr25VLvNsZ+9iXgMuIWzi/FP7Hc3ZnXn9SB4yR/g5bCk2RVTvXfDGPrOcfgG2+a1T9odef+Jd5MjH3MWuqtZaqUWfUTOHLtHAfAEBOx3i2Je7ivC5Oxs/oKPvVtVvEezvCMH7LSXnyK41G0elpGGPR9OPrFu409SPXf52VaIme2ysP8bN+5Jy+i9DZaa1inrHb08hdbJuTG+DRgPHPqtaiKO9y1GKirIKQ6sa1mmDoZm9tRy4SRHG183Mvk7jbj0OKjyLKdjE4Kasza6yUEEM1qaYSwvaHtz3m73sO+kPjzAKkGz3UY1bxPMP6Mw4A/rCOH1Aczxy52ajbPXVZbNOC2mGIGTpPDkz6XHhzFxQwtY0NaA1rQAABYADAAAZBTQhd3ZzcTiuHHhwd3zfvmcgLL6iKwcYIiIAiIgCIiAIiIAiIgILrhszZUl0tNaOY4luTHny9R3UYHiOKqjSGjpKeQxzMcx4zDh8xwI6jBekVgaX0HDVs3J4w8cL5jq1wxafBRTpp6o6GHx0qfZnqvqedEVg6wbJJY7upXdq33HENePB3qu/h81BayikheWSscx49lzSD88/FV3Frc7FOtCorxZ0IiLUlCIiAIiIAiIgCLsgp3SODWNc5xya0Ek+AGKmugNlM81nVB7BnLB0h8sm+Zv0WVFvYjqVYU1eTsQumpXyvDI2ue92Aa0XJ8AFZ+qGy0MLZayznDERZtH1z7R6DDxUx0FqzT0Td2FgBPrPOL3eLvwy6LaqxGklqzkYjHSn2YaL6nwCy+oimOaEREAREQBERAEREAREQBERAEREAWPW6Pjnbuyxskbyc0OHzyWQiGU7bEK0nsnpJbmMvhP0Xbzf3X3+RCjNbsdnbfsponj6Qcw/LeHzVtoo3Tiy1DGVo8/UoufZtXs/Ub31Xxn73A/JYb9TK0Z0s3k2/wBy9AIteCidfEanNI8/N1NrT/ws37lvvWZBs5r3/qC36z4x/mur1ROCg/iNTkkVDRbH6l1u0lijHTeefhYD5qSaM2R00djK+SY8r7jfg3vfxKdItlTiiCeMrS528DD0doiGnbuwxMjH0WgX8TmfNZiIpCq23qwiIhgIiIAiIgCIiAIiIAiIgCIiAIiIAiIgCIiAIiIAiIgCIiAIiIAiIgCIiAIiIAiIgCIiAIi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54" name="Picture 30" descr="http://www.teignbridge.gov.uk/media/images/k/g/FOIlogo_1_large_image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18052" y="4714884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83768" y="152400"/>
            <a:ext cx="6355432" cy="609600"/>
          </a:xfrm>
        </p:spPr>
        <p:txBody>
          <a:bodyPr/>
          <a:lstStyle/>
          <a:p>
            <a:r>
              <a:rPr lang="en-GB" sz="2800" dirty="0" smtClean="0"/>
              <a:t>The bigger picture of email archiving</a:t>
            </a:r>
            <a:endParaRPr lang="en-GB" sz="2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776330094"/>
              </p:ext>
            </p:extLst>
          </p:nvPr>
        </p:nvGraphicFramePr>
        <p:xfrm>
          <a:off x="857224" y="1142984"/>
          <a:ext cx="764386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152400"/>
            <a:ext cx="6283424" cy="609600"/>
          </a:xfrm>
        </p:spPr>
        <p:txBody>
          <a:bodyPr/>
          <a:lstStyle/>
          <a:p>
            <a:r>
              <a:rPr lang="en-GB" sz="2400" dirty="0" smtClean="0"/>
              <a:t>The classic information security model</a:t>
            </a:r>
            <a:endParaRPr lang="en-GB" sz="2400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500034" y="1142984"/>
          <a:ext cx="8072494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or Research white 2011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DIN-Regular"/>
        <a:ea typeface=""/>
        <a:cs typeface=""/>
      </a:majorFont>
      <a:minorFont>
        <a:latin typeface="DIN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>
            <a:ln>
              <a:noFill/>
            </a:ln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>
            <a:ln>
              <a:noFill/>
            </a:ln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7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Bloor Research white 2011</Template>
  <TotalTime>1630</TotalTime>
  <Words>667</Words>
  <Application>Microsoft Macintosh PowerPoint</Application>
  <PresentationFormat>On-screen Show (4:3)</PresentationFormat>
  <Paragraphs>152</Paragraphs>
  <Slides>25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Bloor Research white 2011</vt:lpstr>
      <vt:lpstr>Presentation</vt:lpstr>
      <vt:lpstr>Email archiving best practices</vt:lpstr>
      <vt:lpstr>Overview of presentation</vt:lpstr>
      <vt:lpstr>The importance of email</vt:lpstr>
      <vt:lpstr>Email is more than a communications tool</vt:lpstr>
      <vt:lpstr>The importance of email archiving</vt:lpstr>
      <vt:lpstr>What are organisations doing about it?</vt:lpstr>
      <vt:lpstr>Emails must be kept</vt:lpstr>
      <vt:lpstr>The bigger picture of email archiving</vt:lpstr>
      <vt:lpstr>The classic information security model</vt:lpstr>
      <vt:lpstr>Benefits of email archiving</vt:lpstr>
      <vt:lpstr>Making a choice</vt:lpstr>
      <vt:lpstr>On-premise deployments</vt:lpstr>
      <vt:lpstr> </vt:lpstr>
      <vt:lpstr>Prime considerations</vt:lpstr>
      <vt:lpstr>major archiving vendors</vt:lpstr>
      <vt:lpstr>The vendor landscape:  Bloor Research Bullseye</vt:lpstr>
      <vt:lpstr> </vt:lpstr>
      <vt:lpstr>Managing mailboxes:  migrating to a new platform</vt:lpstr>
      <vt:lpstr> </vt:lpstr>
      <vt:lpstr>Google Postini Services</vt:lpstr>
      <vt:lpstr> </vt:lpstr>
      <vt:lpstr>LiveOffice</vt:lpstr>
      <vt:lpstr>Sonian</vt:lpstr>
      <vt:lpstr>Autonomy </vt:lpstr>
      <vt:lpstr>Conclusions</vt:lpstr>
    </vt:vector>
  </TitlesOfParts>
  <Company>Howarth &amp; Howarth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archiving best practices</dc:title>
  <dc:creator>Fran Howarth</dc:creator>
  <cp:lastModifiedBy>Fran Howarth</cp:lastModifiedBy>
  <cp:revision>160</cp:revision>
  <dcterms:created xsi:type="dcterms:W3CDTF">2011-10-04T11:53:59Z</dcterms:created>
  <dcterms:modified xsi:type="dcterms:W3CDTF">2011-11-01T15:56:55Z</dcterms:modified>
</cp:coreProperties>
</file>